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8" r:id="rId4"/>
    <p:sldId id="259" r:id="rId5"/>
    <p:sldId id="282" r:id="rId6"/>
    <p:sldId id="283" r:id="rId7"/>
    <p:sldId id="285" r:id="rId8"/>
    <p:sldId id="260" r:id="rId9"/>
    <p:sldId id="289" r:id="rId10"/>
    <p:sldId id="261" r:id="rId11"/>
    <p:sldId id="265" r:id="rId12"/>
    <p:sldId id="262" r:id="rId13"/>
    <p:sldId id="272" r:id="rId14"/>
    <p:sldId id="263" r:id="rId15"/>
    <p:sldId id="281" r:id="rId16"/>
    <p:sldId id="287" r:id="rId17"/>
    <p:sldId id="291" r:id="rId18"/>
    <p:sldId id="286" r:id="rId19"/>
    <p:sldId id="290" r:id="rId20"/>
    <p:sldId id="293" r:id="rId21"/>
    <p:sldId id="294" r:id="rId22"/>
    <p:sldId id="295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120" d="100"/>
          <a:sy n="120" d="100"/>
        </p:scale>
        <p:origin x="12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rmi%20Savla\Desktop\hunnarshala\VENDORS%20VIBRANCE\PARMI\traffic%20survey%2020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rmi%20Savla\Desktop\hunnarshala\VENDORS%20VIBRANCE\PARMI\traffic%20survey%2020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 Employment Generation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Ahmedabad</c:v>
                </c:pt>
                <c:pt idx="1">
                  <c:v>Patna</c:v>
                </c:pt>
                <c:pt idx="2">
                  <c:v>Delhi</c:v>
                </c:pt>
                <c:pt idx="3">
                  <c:v>Mumbai</c:v>
                </c:pt>
                <c:pt idx="4">
                  <c:v>Calcutta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127000</c:v>
                </c:pt>
                <c:pt idx="1">
                  <c:v>60000</c:v>
                </c:pt>
                <c:pt idx="2">
                  <c:v>200000</c:v>
                </c:pt>
                <c:pt idx="3">
                  <c:v>200000</c:v>
                </c:pt>
                <c:pt idx="4">
                  <c:v>191000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1-418E-A75E-FC1A2706AD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7931744"/>
        <c:axId val="397933056"/>
      </c:barChart>
      <c:catAx>
        <c:axId val="3979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397933056"/>
        <c:crosses val="autoZero"/>
        <c:auto val="1"/>
        <c:lblAlgn val="ctr"/>
        <c:lblOffset val="100"/>
        <c:noMultiLvlLbl val="0"/>
      </c:catAx>
      <c:valAx>
        <c:axId val="3979330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9793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Gill Sans MT" panose="020B05020201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Turnover (in Rs crore)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Ahmedabad</c:v>
                </c:pt>
                <c:pt idx="1">
                  <c:v>Patna</c:v>
                </c:pt>
                <c:pt idx="2">
                  <c:v>Delhi</c:v>
                </c:pt>
                <c:pt idx="3">
                  <c:v>Mumbai</c:v>
                </c:pt>
                <c:pt idx="4">
                  <c:v>Calcutta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#,##0">
                  <c:v>1007</c:v>
                </c:pt>
                <c:pt idx="1">
                  <c:v>421</c:v>
                </c:pt>
                <c:pt idx="2" formatCode="#,##0">
                  <c:v>1590</c:v>
                </c:pt>
                <c:pt idx="3" formatCode="#,##0">
                  <c:v>1590</c:v>
                </c:pt>
                <c:pt idx="4" formatCode="#,##0">
                  <c:v>1518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1-418E-A75E-FC1A2706AD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7931744"/>
        <c:axId val="397933056"/>
      </c:barChart>
      <c:catAx>
        <c:axId val="3979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397933056"/>
        <c:crosses val="autoZero"/>
        <c:auto val="1"/>
        <c:lblAlgn val="ctr"/>
        <c:lblOffset val="100"/>
        <c:noMultiLvlLbl val="0"/>
      </c:catAx>
      <c:valAx>
        <c:axId val="3979330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9793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Gill Sans MT" panose="020B05020201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24199692157021E-2"/>
          <c:y val="0"/>
          <c:w val="0.91475586892418181"/>
          <c:h val="0.89814814814814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'ppt chart routeA'!$H$5</c:f>
              <c:strCache>
                <c:ptCount val="1"/>
                <c:pt idx="0">
                  <c:v>2016-17</c:v>
                </c:pt>
              </c:strCache>
            </c:strRef>
          </c:tx>
          <c:spPr>
            <a:pattFill prst="narHorz">
              <a:fgClr>
                <a:schemeClr val="accent5">
                  <a:shade val="76000"/>
                </a:schemeClr>
              </a:fgClr>
              <a:bgClr>
                <a:schemeClr val="accent5">
                  <a:shade val="7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>
                  <a:shade val="76000"/>
                </a:schemeClr>
              </a:innerShdw>
            </a:effectLst>
          </c:spPr>
          <c:invertIfNegative val="0"/>
          <c:dLbls>
            <c:dLbl>
              <c:idx val="2"/>
              <c:layout>
                <c:manualLayout>
                  <c:x val="-1.8575063489177035E-2"/>
                  <c:y val="2.71880783487611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3F-40C0-B627-D7CC19A49A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routeA'!$F$7:$G$12</c:f>
              <c:strCache>
                <c:ptCount val="6"/>
                <c:pt idx="0">
                  <c:v>2 Wheeler</c:v>
                </c:pt>
                <c:pt idx="1">
                  <c:v>4 Wheeler</c:v>
                </c:pt>
                <c:pt idx="2">
                  <c:v>Bus</c:v>
                </c:pt>
                <c:pt idx="3">
                  <c:v>Auto</c:v>
                </c:pt>
                <c:pt idx="5">
                  <c:v>pedestrian</c:v>
                </c:pt>
              </c:strCache>
            </c:strRef>
          </c:cat>
          <c:val>
            <c:numRef>
              <c:f>'ppt chart routeA'!$H$7:$H$12</c:f>
              <c:numCache>
                <c:formatCode>General</c:formatCode>
                <c:ptCount val="6"/>
                <c:pt idx="0">
                  <c:v>1219</c:v>
                </c:pt>
                <c:pt idx="1">
                  <c:v>391</c:v>
                </c:pt>
                <c:pt idx="2">
                  <c:v>24</c:v>
                </c:pt>
                <c:pt idx="3">
                  <c:v>161</c:v>
                </c:pt>
                <c:pt idx="5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3F-40C0-B627-D7CC19A49A83}"/>
            </c:ext>
          </c:extLst>
        </c:ser>
        <c:ser>
          <c:idx val="1"/>
          <c:order val="1"/>
          <c:tx>
            <c:strRef>
              <c:f>'ppt chart routeA'!$I$5</c:f>
              <c:strCache>
                <c:ptCount val="1"/>
                <c:pt idx="0">
                  <c:v>2015-16</c:v>
                </c:pt>
              </c:strCache>
            </c:strRef>
          </c:tx>
          <c:spPr>
            <a:pattFill prst="narHorz">
              <a:fgClr>
                <a:schemeClr val="accent5">
                  <a:tint val="77000"/>
                </a:schemeClr>
              </a:fgClr>
              <a:bgClr>
                <a:schemeClr val="accent5">
                  <a:tint val="77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>
                  <a:tint val="77000"/>
                </a:schemeClr>
              </a:innerShdw>
            </a:effectLst>
          </c:spPr>
          <c:invertIfNegative val="0"/>
          <c:dLbls>
            <c:dLbl>
              <c:idx val="0"/>
              <c:layout>
                <c:manualLayout>
                  <c:x val="3.7150126978353945E-2"/>
                  <c:y val="-2.71880783487631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3F-40C0-B627-D7CC19A49A83}"/>
                </c:ext>
              </c:extLst>
            </c:dLbl>
            <c:dLbl>
              <c:idx val="1"/>
              <c:layout>
                <c:manualLayout>
                  <c:x val="3.7150126978353959E-2"/>
                  <c:y val="2.71880783487631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3F-40C0-B627-D7CC19A49A83}"/>
                </c:ext>
              </c:extLst>
            </c:dLbl>
            <c:dLbl>
              <c:idx val="2"/>
              <c:layout>
                <c:manualLayout>
                  <c:x val="3.7094385129532788E-2"/>
                  <c:y val="4.96598592905483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3F-40C0-B627-D7CC19A49A83}"/>
                </c:ext>
              </c:extLst>
            </c:dLbl>
            <c:dLbl>
              <c:idx val="3"/>
              <c:layout>
                <c:manualLayout>
                  <c:x val="2.4766751318902526E-2"/>
                  <c:y val="2.71880783487631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3F-40C0-B627-D7CC19A49A83}"/>
                </c:ext>
              </c:extLst>
            </c:dLbl>
            <c:dLbl>
              <c:idx val="5"/>
              <c:layout>
                <c:manualLayout>
                  <c:x val="4.6367981411915817E-2"/>
                  <c:y val="1.24149648226371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3F-40C0-B627-D7CC19A49A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routeA'!$F$7:$G$12</c:f>
              <c:strCache>
                <c:ptCount val="6"/>
                <c:pt idx="0">
                  <c:v>2 Wheeler</c:v>
                </c:pt>
                <c:pt idx="1">
                  <c:v>4 Wheeler</c:v>
                </c:pt>
                <c:pt idx="2">
                  <c:v>Bus</c:v>
                </c:pt>
                <c:pt idx="3">
                  <c:v>Auto</c:v>
                </c:pt>
                <c:pt idx="5">
                  <c:v>pedestrian</c:v>
                </c:pt>
              </c:strCache>
            </c:strRef>
          </c:cat>
          <c:val>
            <c:numRef>
              <c:f>'ppt chart routeA'!$I$7:$I$12</c:f>
              <c:numCache>
                <c:formatCode>General</c:formatCode>
                <c:ptCount val="6"/>
                <c:pt idx="0">
                  <c:v>1098</c:v>
                </c:pt>
                <c:pt idx="1">
                  <c:v>300</c:v>
                </c:pt>
                <c:pt idx="2">
                  <c:v>24</c:v>
                </c:pt>
                <c:pt idx="3">
                  <c:v>111</c:v>
                </c:pt>
                <c:pt idx="5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3F-40C0-B627-D7CC19A49A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702329896"/>
        <c:axId val="702330288"/>
      </c:barChart>
      <c:catAx>
        <c:axId val="7023298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2330288"/>
        <c:crosses val="autoZero"/>
        <c:auto val="1"/>
        <c:lblAlgn val="ctr"/>
        <c:lblOffset val="100"/>
        <c:noMultiLvlLbl val="0"/>
      </c:catAx>
      <c:valAx>
        <c:axId val="702330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2329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'ppt chart routeA'!$C$5</c:f>
              <c:strCache>
                <c:ptCount val="1"/>
                <c:pt idx="0">
                  <c:v>2016-17</c:v>
                </c:pt>
              </c:strCache>
            </c:strRef>
          </c:tx>
          <c:spPr>
            <a:pattFill prst="narHorz">
              <a:fgClr>
                <a:schemeClr val="accent4">
                  <a:shade val="76000"/>
                </a:schemeClr>
              </a:fgClr>
              <a:bgClr>
                <a:schemeClr val="accent4">
                  <a:shade val="7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>
                  <a:shade val="76000"/>
                </a:scheme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1.5386040884988704E-2"/>
                  <c:y val="-6.09470679908552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F7-4211-9D00-87D1F327C5ED}"/>
                </c:ext>
              </c:extLst>
            </c:dLbl>
            <c:dLbl>
              <c:idx val="1"/>
              <c:layout>
                <c:manualLayout>
                  <c:x val="-1.8002472150506339E-2"/>
                  <c:y val="-3.2377525000804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F7-4211-9D00-87D1F327C5ED}"/>
                </c:ext>
              </c:extLst>
            </c:dLbl>
            <c:dLbl>
              <c:idx val="2"/>
              <c:layout>
                <c:manualLayout>
                  <c:x val="-2.923603871242874E-2"/>
                  <c:y val="8.75247182668911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F7-4211-9D00-87D1F327C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routeA'!$A$6:$B$11</c:f>
              <c:strCache>
                <c:ptCount val="6"/>
                <c:pt idx="0">
                  <c:v>Pedestrain</c:v>
                </c:pt>
                <c:pt idx="2">
                  <c:v>Auto</c:v>
                </c:pt>
                <c:pt idx="3">
                  <c:v>Bus</c:v>
                </c:pt>
                <c:pt idx="4">
                  <c:v>2 Wheeler</c:v>
                </c:pt>
                <c:pt idx="5">
                  <c:v>4 Wheeler</c:v>
                </c:pt>
              </c:strCache>
            </c:strRef>
          </c:cat>
          <c:val>
            <c:numRef>
              <c:f>'ppt chart routeA'!$C$6:$C$11</c:f>
              <c:numCache>
                <c:formatCode>General</c:formatCode>
                <c:ptCount val="6"/>
                <c:pt idx="0">
                  <c:v>168</c:v>
                </c:pt>
                <c:pt idx="2" formatCode="0">
                  <c:v>184</c:v>
                </c:pt>
                <c:pt idx="3" formatCode="0">
                  <c:v>19</c:v>
                </c:pt>
                <c:pt idx="4" formatCode="0">
                  <c:v>1067</c:v>
                </c:pt>
                <c:pt idx="5" formatCode="0">
                  <c:v>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F7-4211-9D00-87D1F327C5ED}"/>
            </c:ext>
          </c:extLst>
        </c:ser>
        <c:ser>
          <c:idx val="1"/>
          <c:order val="1"/>
          <c:tx>
            <c:strRef>
              <c:f>'ppt chart routeA'!$D$5</c:f>
              <c:strCache>
                <c:ptCount val="1"/>
                <c:pt idx="0">
                  <c:v>2015-16</c:v>
                </c:pt>
              </c:strCache>
            </c:strRef>
          </c:tx>
          <c:spPr>
            <a:pattFill prst="narHorz">
              <a:fgClr>
                <a:schemeClr val="accent4">
                  <a:tint val="77000"/>
                </a:schemeClr>
              </a:fgClr>
              <a:bgClr>
                <a:schemeClr val="accent4">
                  <a:tint val="77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>
                  <a:tint val="77000"/>
                </a:schemeClr>
              </a:innerShdw>
            </a:effectLst>
          </c:spPr>
          <c:invertIfNegative val="0"/>
          <c:dLbls>
            <c:dLbl>
              <c:idx val="0"/>
              <c:layout>
                <c:manualLayout>
                  <c:x val="3.6545048390535906E-2"/>
                  <c:y val="1.45874530444817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F7-4211-9D00-87D1F327C5ED}"/>
                </c:ext>
              </c:extLst>
            </c:dLbl>
            <c:dLbl>
              <c:idx val="1"/>
              <c:layout>
                <c:manualLayout>
                  <c:x val="1.8002472150506283E-2"/>
                  <c:y val="1.187162202497044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F7-4211-9D00-87D1F327C5ED}"/>
                </c:ext>
              </c:extLst>
            </c:dLbl>
            <c:dLbl>
              <c:idx val="2"/>
              <c:layout>
                <c:manualLayout>
                  <c:x val="3.0004120250843896E-2"/>
                  <c:y val="-2.967905506242611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F7-4211-9D00-87D1F327C5ED}"/>
                </c:ext>
              </c:extLst>
            </c:dLbl>
            <c:dLbl>
              <c:idx val="3"/>
              <c:layout>
                <c:manualLayout>
                  <c:x val="3.600494430101267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F7-4211-9D00-87D1F327C5ED}"/>
                </c:ext>
              </c:extLst>
            </c:dLbl>
            <c:dLbl>
              <c:idx val="4"/>
              <c:layout>
                <c:manualLayout>
                  <c:x val="2.5581533873375147E-2"/>
                  <c:y val="-1.16699624355854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F7-4211-9D00-87D1F327C5ED}"/>
                </c:ext>
              </c:extLst>
            </c:dLbl>
            <c:dLbl>
              <c:idx val="5"/>
              <c:layout>
                <c:manualLayout>
                  <c:x val="2.1927029034321557E-2"/>
                  <c:y val="-2.91749060889637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F7-4211-9D00-87D1F327C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'ppt chart routeA'!$A$6:$B$11</c:f>
              <c:strCache>
                <c:ptCount val="6"/>
                <c:pt idx="0">
                  <c:v>Pedestrain</c:v>
                </c:pt>
                <c:pt idx="2">
                  <c:v>Auto</c:v>
                </c:pt>
                <c:pt idx="3">
                  <c:v>Bus</c:v>
                </c:pt>
                <c:pt idx="4">
                  <c:v>2 Wheeler</c:v>
                </c:pt>
                <c:pt idx="5">
                  <c:v>4 Wheeler</c:v>
                </c:pt>
              </c:strCache>
            </c:strRef>
          </c:cat>
          <c:val>
            <c:numRef>
              <c:f>'ppt chart routeA'!$D$6:$D$11</c:f>
              <c:numCache>
                <c:formatCode>General</c:formatCode>
                <c:ptCount val="6"/>
                <c:pt idx="0">
                  <c:v>114</c:v>
                </c:pt>
                <c:pt idx="2">
                  <c:v>333</c:v>
                </c:pt>
                <c:pt idx="3">
                  <c:v>18</c:v>
                </c:pt>
                <c:pt idx="4">
                  <c:v>897</c:v>
                </c:pt>
                <c:pt idx="5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CF7-4211-9D00-87D1F327C5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702331072"/>
        <c:axId val="703017888"/>
      </c:barChart>
      <c:catAx>
        <c:axId val="70233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3017888"/>
        <c:crosses val="autoZero"/>
        <c:auto val="1"/>
        <c:lblAlgn val="ctr"/>
        <c:lblOffset val="100"/>
        <c:noMultiLvlLbl val="0"/>
      </c:catAx>
      <c:valAx>
        <c:axId val="703017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233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5F18C-B5F0-4C6F-8988-EA8405F1F3EB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68A913-ECD2-4970-984C-362B6691E47B}">
      <dgm:prSet phldrT="[Text]" custT="1"/>
      <dgm:spPr>
        <a:xfrm>
          <a:off x="4007" y="14949"/>
          <a:ext cx="3279925" cy="986451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Context Analysis</a:t>
          </a:r>
        </a:p>
      </dgm:t>
    </dgm:pt>
    <dgm:pt modelId="{67B3000C-8A20-49B4-B886-0D376AF2131A}" type="parTrans" cxnId="{D7C322C7-EBF0-400D-896D-90BF357E6012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6FF6148A-FDBB-4987-86A0-479AEA1A3E09}" type="sibTrans" cxnId="{D7C322C7-EBF0-400D-896D-90BF357E6012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8C792F40-897A-4F07-A5EC-87F23974C820}">
      <dgm:prSet phldrT="[Text]" custT="1"/>
      <dgm:spPr>
        <a:xfrm>
          <a:off x="3283933" y="3407"/>
          <a:ext cx="4919888" cy="1009534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Vending Profile, Traffic Surveys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</dgm:t>
    </dgm:pt>
    <dgm:pt modelId="{71D0F6B2-FED6-48E3-8773-F6D3115AFA15}" type="parTrans" cxnId="{936B5537-46A0-4CCD-AF60-6F686F60D137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EF0A0370-4B9E-4555-8DEF-455ACDF34418}" type="sibTrans" cxnId="{936B5537-46A0-4CCD-AF60-6F686F60D137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366AFDC1-E363-4C53-8CB9-F9CE9F94AA69}">
      <dgm:prSet phldrT="[Text]" custT="1"/>
      <dgm:spPr>
        <a:xfrm>
          <a:off x="4007" y="1181862"/>
          <a:ext cx="3279925" cy="986451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Participatory Design Approach</a:t>
          </a:r>
        </a:p>
      </dgm:t>
    </dgm:pt>
    <dgm:pt modelId="{E7CC7A0B-C9F1-4538-81A6-9F049FCC1251}" type="parTrans" cxnId="{DA4C3B56-CDBF-4609-B637-223A7DC05DDE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84F453C7-DD1A-4817-9548-ABB5C2A47479}" type="sibTrans" cxnId="{DA4C3B56-CDBF-4609-B637-223A7DC05DDE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B9A92295-5474-472A-865F-F6161C79A11E}">
      <dgm:prSet phldrT="[Text]" custT="1"/>
      <dgm:spPr>
        <a:xfrm>
          <a:off x="3283933" y="1111587"/>
          <a:ext cx="4919888" cy="1127001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Engaging stakeholders through surveys, focused group discussions, design discussions etc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</dgm:t>
    </dgm:pt>
    <dgm:pt modelId="{C788CBC4-3322-4D7F-ABD5-F65F63DC62BA}" type="parTrans" cxnId="{3E806694-5917-4E6D-A48F-CC5C3FCF3F34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F5B6C92C-517D-4F83-8A02-4506810A8AEB}" type="sibTrans" cxnId="{3E806694-5917-4E6D-A48F-CC5C3FCF3F34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93264F61-5C69-4DE3-A77D-A724F43DBA13}">
      <dgm:prSet phldrT="[Text]" custT="1"/>
      <dgm:spPr>
        <a:xfrm>
          <a:off x="0" y="2337233"/>
          <a:ext cx="3283132" cy="986451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Mapping</a:t>
          </a:r>
        </a:p>
      </dgm:t>
    </dgm:pt>
    <dgm:pt modelId="{EB8C9491-83C9-42FF-B5EE-6C1E8FE93A16}" type="parTrans" cxnId="{884456F8-6909-4255-B32B-62BBB22B1491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DF1770B4-3DFD-4106-937A-68FEC1143BA2}" type="sibTrans" cxnId="{884456F8-6909-4255-B32B-62BBB22B1491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D06F9994-4148-4190-AC4C-3CD33E87BF6D}">
      <dgm:prSet phldrT="[Text]" custT="1"/>
      <dgm:spPr>
        <a:xfrm>
          <a:off x="3283131" y="2471400"/>
          <a:ext cx="4924698" cy="718116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Maps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</dgm:t>
    </dgm:pt>
    <dgm:pt modelId="{BCEA62EE-CAB1-4525-B46B-BDA73D47265B}" type="parTrans" cxnId="{73946188-4218-438E-A180-3A3374BFCE0B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DC3EC125-FD2B-4ECE-ADCD-892052F535B6}" type="sibTrans" cxnId="{73946188-4218-438E-A180-3A3374BFCE0B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CECE6F4A-5150-4F97-814D-7458F3581D8A}">
      <dgm:prSet custT="1"/>
      <dgm:spPr>
        <a:xfrm>
          <a:off x="3283933" y="3407"/>
          <a:ext cx="4919888" cy="1009534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Land Use Determination</a:t>
          </a:r>
        </a:p>
      </dgm:t>
    </dgm:pt>
    <dgm:pt modelId="{623F7300-4CB3-49CB-B396-C9B68ED974AC}" type="parTrans" cxnId="{26F2FB81-C3BF-4C6C-8C7A-2D42A5E433FF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0C25125B-6BEC-4DDA-AAB4-FF702A352A91}" type="sibTrans" cxnId="{26F2FB81-C3BF-4C6C-8C7A-2D42A5E433FF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078A4EF3-80BD-4418-81EC-A85BB52FE2E0}">
      <dgm:prSet custT="1"/>
      <dgm:spPr>
        <a:xfrm>
          <a:off x="3283933" y="3407"/>
          <a:ext cx="4919888" cy="1009534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Analysing Available Physical Space</a:t>
          </a:r>
        </a:p>
      </dgm:t>
    </dgm:pt>
    <dgm:pt modelId="{4D09CA7C-FE5C-4067-8F39-7B3B9F9640BF}" type="parTrans" cxnId="{1007AF3C-3017-48FB-8583-853F831EA1FF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0BD2D8BA-959A-48E8-A412-E892345206FA}" type="sibTrans" cxnId="{1007AF3C-3017-48FB-8583-853F831EA1FF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41EA7F11-A656-44F3-9B5E-71F9A76B2AFD}">
      <dgm:prSet custT="1"/>
      <dgm:spPr>
        <a:xfrm>
          <a:off x="3283933" y="3407"/>
          <a:ext cx="4919888" cy="1009534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Identifying Stakeholders</a:t>
          </a:r>
        </a:p>
      </dgm:t>
    </dgm:pt>
    <dgm:pt modelId="{D8ACA8C6-DCFE-4F06-A4B9-3851EFC4263B}" type="parTrans" cxnId="{B78BC42F-63E1-4BCF-92F6-FD7DFBD86F64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08667FE4-2F39-423C-B2ED-C31E5C1250AC}" type="sibTrans" cxnId="{B78BC42F-63E1-4BCF-92F6-FD7DFBD86F64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AE80507E-82B6-4DC3-B6D4-1E5C3A03E2B8}">
      <dgm:prSet custT="1"/>
      <dgm:spPr>
        <a:xfrm>
          <a:off x="3283131" y="2471400"/>
          <a:ext cx="4924698" cy="718116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Road Sections etc</a:t>
          </a:r>
        </a:p>
      </dgm:t>
    </dgm:pt>
    <dgm:pt modelId="{C495945B-1182-47A3-907F-8B48AA74D160}" type="parTrans" cxnId="{ED93EF57-C85C-4401-8045-A8A5B1F26E7F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29ABA243-B564-417D-B964-912CFB3760A5}" type="sibTrans" cxnId="{ED93EF57-C85C-4401-8045-A8A5B1F26E7F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95FC8E47-54C5-4449-938D-BFDA3DEC7AB4}">
      <dgm:prSet custT="1"/>
      <dgm:spPr>
        <a:xfrm>
          <a:off x="0" y="3422330"/>
          <a:ext cx="3283132" cy="986451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800" b="1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Assessing Requirements</a:t>
          </a:r>
        </a:p>
      </dgm:t>
    </dgm:pt>
    <dgm:pt modelId="{24F25B4B-949A-47A4-87D0-FC79D87B44C3}" type="parTrans" cxnId="{F27A1C61-EFCB-49EE-8D5E-9E8651C3B45D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14E87923-1933-4971-90E1-1F0281EBF605}" type="sibTrans" cxnId="{F27A1C61-EFCB-49EE-8D5E-9E8651C3B45D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F89426CE-AA6A-4ABB-81DA-EE984A5F7F4C}">
      <dgm:prSet custT="1"/>
      <dgm:spPr>
        <a:xfrm>
          <a:off x="0" y="4507426"/>
          <a:ext cx="3283132" cy="986451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800" b="1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Finalising Interventions</a:t>
          </a:r>
        </a:p>
      </dgm:t>
    </dgm:pt>
    <dgm:pt modelId="{BAF76897-9639-4710-8A07-AD1C1247A7BF}" type="parTrans" cxnId="{39ECE34D-D45D-4FCC-A3C7-0DEC7831F043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B214A287-2D02-437F-B43E-6E7AA21C9559}" type="sibTrans" cxnId="{39ECE34D-D45D-4FCC-A3C7-0DEC7831F043}">
      <dgm:prSet/>
      <dgm:spPr/>
      <dgm:t>
        <a:bodyPr/>
        <a:lstStyle/>
        <a:p>
          <a:endParaRPr lang="en-US">
            <a:latin typeface="Gill Sans MT" pitchFamily="34" charset="0"/>
          </a:endParaRPr>
        </a:p>
      </dgm:t>
    </dgm:pt>
    <dgm:pt modelId="{C54F2F12-000A-42CB-BE62-5CE706FEED24}">
      <dgm:prSet phldrT="[Text]" custT="1"/>
      <dgm:spPr>
        <a:xfrm>
          <a:off x="3283933" y="1111587"/>
          <a:ext cx="4919888" cy="1127001"/>
        </a:xfr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IN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Vendors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</dgm:t>
    </dgm:pt>
    <dgm:pt modelId="{F63EE979-2C0E-41FF-A21A-8F7F9B2755A8}" type="parTrans" cxnId="{70F26894-675A-4A15-A43C-2DD92B5B84B8}">
      <dgm:prSet/>
      <dgm:spPr/>
      <dgm:t>
        <a:bodyPr/>
        <a:lstStyle/>
        <a:p>
          <a:endParaRPr lang="en-IN">
            <a:latin typeface="Gill Sans MT" pitchFamily="34" charset="0"/>
          </a:endParaRPr>
        </a:p>
      </dgm:t>
    </dgm:pt>
    <dgm:pt modelId="{AD6DBA42-DE0F-46F4-9CD0-F3F9B8EDC6E5}" type="sibTrans" cxnId="{70F26894-675A-4A15-A43C-2DD92B5B84B8}">
      <dgm:prSet/>
      <dgm:spPr/>
      <dgm:t>
        <a:bodyPr/>
        <a:lstStyle/>
        <a:p>
          <a:endParaRPr lang="en-IN">
            <a:latin typeface="Gill Sans MT" pitchFamily="34" charset="0"/>
          </a:endParaRPr>
        </a:p>
      </dgm:t>
    </dgm:pt>
    <dgm:pt modelId="{1901D7CE-B84C-4F02-9160-C2C43D781D03}" type="pres">
      <dgm:prSet presAssocID="{FFE5F18C-B5F0-4C6F-8988-EA8405F1F3EB}" presName="Name0" presStyleCnt="0">
        <dgm:presLayoutVars>
          <dgm:dir/>
          <dgm:animLvl val="lvl"/>
          <dgm:resizeHandles/>
        </dgm:presLayoutVars>
      </dgm:prSet>
      <dgm:spPr/>
    </dgm:pt>
    <dgm:pt modelId="{66932492-F300-40F7-A7A6-249482DF3653}" type="pres">
      <dgm:prSet presAssocID="{F268A913-ECD2-4970-984C-362B6691E47B}" presName="linNode" presStyleCnt="0"/>
      <dgm:spPr/>
    </dgm:pt>
    <dgm:pt modelId="{1B641ED9-F49F-4415-A4EE-978AEB498BB3}" type="pres">
      <dgm:prSet presAssocID="{F268A913-ECD2-4970-984C-362B6691E47B}" presName="parentShp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3D2A117-1533-4F28-98E5-71E85E1CDA9A}" type="pres">
      <dgm:prSet presAssocID="{F268A913-ECD2-4970-984C-362B6691E47B}" presName="childShp" presStyleLbl="bgAccFollowNode1" presStyleIdx="0" presStyleCnt="5" custScaleY="102340">
        <dgm:presLayoutVars>
          <dgm:bulletEnabled val="1"/>
        </dgm:presLayoutVars>
      </dgm:prSet>
      <dgm:spPr>
        <a:prstGeom prst="rect">
          <a:avLst/>
        </a:prstGeom>
      </dgm:spPr>
    </dgm:pt>
    <dgm:pt modelId="{7DA56578-70F3-4A86-A6DC-3EE819430C1D}" type="pres">
      <dgm:prSet presAssocID="{6FF6148A-FDBB-4987-86A0-479AEA1A3E09}" presName="spacing" presStyleCnt="0"/>
      <dgm:spPr/>
    </dgm:pt>
    <dgm:pt modelId="{BF0BCC67-418C-45E9-93E2-B7E1B4B878DA}" type="pres">
      <dgm:prSet presAssocID="{366AFDC1-E363-4C53-8CB9-F9CE9F94AA69}" presName="linNode" presStyleCnt="0"/>
      <dgm:spPr/>
    </dgm:pt>
    <dgm:pt modelId="{140F20DE-14E4-445F-9473-026F2948E535}" type="pres">
      <dgm:prSet presAssocID="{366AFDC1-E363-4C53-8CB9-F9CE9F94AA69}" presName="parentShp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922F09F8-161A-4A07-B707-34E18EAABFF3}" type="pres">
      <dgm:prSet presAssocID="{366AFDC1-E363-4C53-8CB9-F9CE9F94AA69}" presName="childShp" presStyleLbl="bgAccFollowNode1" presStyleIdx="1" presStyleCnt="5" custScaleY="114248">
        <dgm:presLayoutVars>
          <dgm:bulletEnabled val="1"/>
        </dgm:presLayoutVars>
      </dgm:prSet>
      <dgm:spPr>
        <a:prstGeom prst="rect">
          <a:avLst/>
        </a:prstGeom>
      </dgm:spPr>
    </dgm:pt>
    <dgm:pt modelId="{1CC8850B-F011-4958-A980-B3D745850064}" type="pres">
      <dgm:prSet presAssocID="{84F453C7-DD1A-4817-9548-ABB5C2A47479}" presName="spacing" presStyleCnt="0"/>
      <dgm:spPr/>
    </dgm:pt>
    <dgm:pt modelId="{1A44AFBE-6121-477C-9F8D-D5B62FF31040}" type="pres">
      <dgm:prSet presAssocID="{93264F61-5C69-4DE3-A77D-A724F43DBA13}" presName="linNode" presStyleCnt="0"/>
      <dgm:spPr/>
    </dgm:pt>
    <dgm:pt modelId="{BA7BA84D-8332-460C-9662-9055DD781964}" type="pres">
      <dgm:prSet presAssocID="{93264F61-5C69-4DE3-A77D-A724F43DBA13}" presName="parentShp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0A096603-6381-45A9-8E97-F02DE0186D14}" type="pres">
      <dgm:prSet presAssocID="{93264F61-5C69-4DE3-A77D-A724F43DBA13}" presName="childShp" presStyleLbl="bgAccFollowNode1" presStyleIdx="2" presStyleCnt="5" custScaleY="72798">
        <dgm:presLayoutVars>
          <dgm:bulletEnabled val="1"/>
        </dgm:presLayoutVars>
      </dgm:prSet>
      <dgm:spPr>
        <a:prstGeom prst="rect">
          <a:avLst/>
        </a:prstGeom>
      </dgm:spPr>
    </dgm:pt>
    <dgm:pt modelId="{BCDEAA88-888A-4F02-B879-AC9A3F05B113}" type="pres">
      <dgm:prSet presAssocID="{DF1770B4-3DFD-4106-937A-68FEC1143BA2}" presName="spacing" presStyleCnt="0"/>
      <dgm:spPr/>
    </dgm:pt>
    <dgm:pt modelId="{3A4988A1-C035-474B-86A7-D0C9AAB5E62E}" type="pres">
      <dgm:prSet presAssocID="{95FC8E47-54C5-4449-938D-BFDA3DEC7AB4}" presName="linNode" presStyleCnt="0"/>
      <dgm:spPr/>
    </dgm:pt>
    <dgm:pt modelId="{5524C210-5BC5-46D9-A1AA-0910622710A9}" type="pres">
      <dgm:prSet presAssocID="{95FC8E47-54C5-4449-938D-BFDA3DEC7AB4}" presName="parentShp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B6D8E14A-399A-4272-9EAE-68CC7036F1D1}" type="pres">
      <dgm:prSet presAssocID="{95FC8E47-54C5-4449-938D-BFDA3DEC7AB4}" presName="childShp" presStyleLbl="bgAccFollowNode1" presStyleIdx="3" presStyleCnt="5" custScaleY="64674">
        <dgm:presLayoutVars>
          <dgm:bulletEnabled val="1"/>
        </dgm:presLayoutVars>
      </dgm:prSet>
      <dgm:spPr>
        <a:xfrm>
          <a:off x="3283131" y="3596567"/>
          <a:ext cx="4924698" cy="6379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348428DC-E726-40DB-9FA2-BE8EA0CDC524}" type="pres">
      <dgm:prSet presAssocID="{14E87923-1933-4971-90E1-1F0281EBF605}" presName="spacing" presStyleCnt="0"/>
      <dgm:spPr/>
    </dgm:pt>
    <dgm:pt modelId="{29E7AA2C-EBFB-46FB-8EBC-FE4471C5DEA6}" type="pres">
      <dgm:prSet presAssocID="{F89426CE-AA6A-4ABB-81DA-EE984A5F7F4C}" presName="linNode" presStyleCnt="0"/>
      <dgm:spPr/>
    </dgm:pt>
    <dgm:pt modelId="{04EB7E08-6719-46E4-B738-6F1C869D4D5B}" type="pres">
      <dgm:prSet presAssocID="{F89426CE-AA6A-4ABB-81DA-EE984A5F7F4C}" presName="parentShp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988CD21C-DDC5-45F9-BEBF-072B8AC44F4B}" type="pres">
      <dgm:prSet presAssocID="{F89426CE-AA6A-4ABB-81DA-EE984A5F7F4C}" presName="childShp" presStyleLbl="bgAccFollowNode1" presStyleIdx="4" presStyleCnt="5" custScaleY="67585">
        <dgm:presLayoutVars>
          <dgm:bulletEnabled val="1"/>
        </dgm:presLayoutVars>
      </dgm:prSet>
      <dgm:spPr>
        <a:xfrm>
          <a:off x="3283131" y="4667305"/>
          <a:ext cx="4924698" cy="6666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</dgm:ptLst>
  <dgm:cxnLst>
    <dgm:cxn modelId="{E873D6D8-78FB-40FC-94F4-FD0C18FD9B7D}" type="presOf" srcId="{93264F61-5C69-4DE3-A77D-A724F43DBA13}" destId="{BA7BA84D-8332-460C-9662-9055DD781964}" srcOrd="0" destOrd="0" presId="urn:microsoft.com/office/officeart/2005/8/layout/vList6"/>
    <dgm:cxn modelId="{2CEBEE93-C80C-431B-8AFA-7DF74A436634}" type="presOf" srcId="{078A4EF3-80BD-4418-81EC-A85BB52FE2E0}" destId="{83D2A117-1533-4F28-98E5-71E85E1CDA9A}" srcOrd="0" destOrd="2" presId="urn:microsoft.com/office/officeart/2005/8/layout/vList6"/>
    <dgm:cxn modelId="{F78953E7-E8A0-43BD-8CB9-E5157D64135A}" type="presOf" srcId="{8C792F40-897A-4F07-A5EC-87F23974C820}" destId="{83D2A117-1533-4F28-98E5-71E85E1CDA9A}" srcOrd="0" destOrd="0" presId="urn:microsoft.com/office/officeart/2005/8/layout/vList6"/>
    <dgm:cxn modelId="{39ECE34D-D45D-4FCC-A3C7-0DEC7831F043}" srcId="{FFE5F18C-B5F0-4C6F-8988-EA8405F1F3EB}" destId="{F89426CE-AA6A-4ABB-81DA-EE984A5F7F4C}" srcOrd="4" destOrd="0" parTransId="{BAF76897-9639-4710-8A07-AD1C1247A7BF}" sibTransId="{B214A287-2D02-437F-B43E-6E7AA21C9559}"/>
    <dgm:cxn modelId="{26F2FB81-C3BF-4C6C-8C7A-2D42A5E433FF}" srcId="{F268A913-ECD2-4970-984C-362B6691E47B}" destId="{CECE6F4A-5150-4F97-814D-7458F3581D8A}" srcOrd="1" destOrd="0" parTransId="{623F7300-4CB3-49CB-B396-C9B68ED974AC}" sibTransId="{0C25125B-6BEC-4DDA-AAB4-FF702A352A91}"/>
    <dgm:cxn modelId="{780204FF-2588-4815-B2F7-C7EDEBDF964F}" type="presOf" srcId="{C54F2F12-000A-42CB-BE62-5CE706FEED24}" destId="{922F09F8-161A-4A07-B707-34E18EAABFF3}" srcOrd="0" destOrd="1" presId="urn:microsoft.com/office/officeart/2005/8/layout/vList6"/>
    <dgm:cxn modelId="{0BEE132B-F93F-42A4-8FDC-B7B7866604D6}" type="presOf" srcId="{CECE6F4A-5150-4F97-814D-7458F3581D8A}" destId="{83D2A117-1533-4F28-98E5-71E85E1CDA9A}" srcOrd="0" destOrd="1" presId="urn:microsoft.com/office/officeart/2005/8/layout/vList6"/>
    <dgm:cxn modelId="{F27A1C61-EFCB-49EE-8D5E-9E8651C3B45D}" srcId="{FFE5F18C-B5F0-4C6F-8988-EA8405F1F3EB}" destId="{95FC8E47-54C5-4449-938D-BFDA3DEC7AB4}" srcOrd="3" destOrd="0" parTransId="{24F25B4B-949A-47A4-87D0-FC79D87B44C3}" sibTransId="{14E87923-1933-4971-90E1-1F0281EBF605}"/>
    <dgm:cxn modelId="{B39DF4B6-73A3-444A-9790-170C967C16FB}" type="presOf" srcId="{AE80507E-82B6-4DC3-B6D4-1E5C3A03E2B8}" destId="{0A096603-6381-45A9-8E97-F02DE0186D14}" srcOrd="0" destOrd="1" presId="urn:microsoft.com/office/officeart/2005/8/layout/vList6"/>
    <dgm:cxn modelId="{1007AF3C-3017-48FB-8583-853F831EA1FF}" srcId="{F268A913-ECD2-4970-984C-362B6691E47B}" destId="{078A4EF3-80BD-4418-81EC-A85BB52FE2E0}" srcOrd="2" destOrd="0" parTransId="{4D09CA7C-FE5C-4067-8F39-7B3B9F9640BF}" sibTransId="{0BD2D8BA-959A-48E8-A412-E892345206FA}"/>
    <dgm:cxn modelId="{BCA9FFDA-97A0-49B9-84F9-DD09E5377CAA}" type="presOf" srcId="{F89426CE-AA6A-4ABB-81DA-EE984A5F7F4C}" destId="{04EB7E08-6719-46E4-B738-6F1C869D4D5B}" srcOrd="0" destOrd="0" presId="urn:microsoft.com/office/officeart/2005/8/layout/vList6"/>
    <dgm:cxn modelId="{DA4C3B56-CDBF-4609-B637-223A7DC05DDE}" srcId="{FFE5F18C-B5F0-4C6F-8988-EA8405F1F3EB}" destId="{366AFDC1-E363-4C53-8CB9-F9CE9F94AA69}" srcOrd="1" destOrd="0" parTransId="{E7CC7A0B-C9F1-4538-81A6-9F049FCC1251}" sibTransId="{84F453C7-DD1A-4817-9548-ABB5C2A47479}"/>
    <dgm:cxn modelId="{D7C322C7-EBF0-400D-896D-90BF357E6012}" srcId="{FFE5F18C-B5F0-4C6F-8988-EA8405F1F3EB}" destId="{F268A913-ECD2-4970-984C-362B6691E47B}" srcOrd="0" destOrd="0" parTransId="{67B3000C-8A20-49B4-B886-0D376AF2131A}" sibTransId="{6FF6148A-FDBB-4987-86A0-479AEA1A3E09}"/>
    <dgm:cxn modelId="{B7A9BF8D-5DF9-47B6-8ABF-7E3C6F18DD70}" type="presOf" srcId="{D06F9994-4148-4190-AC4C-3CD33E87BF6D}" destId="{0A096603-6381-45A9-8E97-F02DE0186D14}" srcOrd="0" destOrd="0" presId="urn:microsoft.com/office/officeart/2005/8/layout/vList6"/>
    <dgm:cxn modelId="{D187D91F-6E1A-414B-8CEC-3284D997BD55}" type="presOf" srcId="{95FC8E47-54C5-4449-938D-BFDA3DEC7AB4}" destId="{5524C210-5BC5-46D9-A1AA-0910622710A9}" srcOrd="0" destOrd="0" presId="urn:microsoft.com/office/officeart/2005/8/layout/vList6"/>
    <dgm:cxn modelId="{5F22187F-E9A6-4645-A523-95DC7C50E3F8}" type="presOf" srcId="{F268A913-ECD2-4970-984C-362B6691E47B}" destId="{1B641ED9-F49F-4415-A4EE-978AEB498BB3}" srcOrd="0" destOrd="0" presId="urn:microsoft.com/office/officeart/2005/8/layout/vList6"/>
    <dgm:cxn modelId="{E5C8F0B2-7BF6-4E31-9BA1-2629B7787073}" type="presOf" srcId="{FFE5F18C-B5F0-4C6F-8988-EA8405F1F3EB}" destId="{1901D7CE-B84C-4F02-9160-C2C43D781D03}" srcOrd="0" destOrd="0" presId="urn:microsoft.com/office/officeart/2005/8/layout/vList6"/>
    <dgm:cxn modelId="{884456F8-6909-4255-B32B-62BBB22B1491}" srcId="{FFE5F18C-B5F0-4C6F-8988-EA8405F1F3EB}" destId="{93264F61-5C69-4DE3-A77D-A724F43DBA13}" srcOrd="2" destOrd="0" parTransId="{EB8C9491-83C9-42FF-B5EE-6C1E8FE93A16}" sibTransId="{DF1770B4-3DFD-4106-937A-68FEC1143BA2}"/>
    <dgm:cxn modelId="{927F672B-BDFC-4168-93C8-4FB50AF106E2}" type="presOf" srcId="{B9A92295-5474-472A-865F-F6161C79A11E}" destId="{922F09F8-161A-4A07-B707-34E18EAABFF3}" srcOrd="0" destOrd="0" presId="urn:microsoft.com/office/officeart/2005/8/layout/vList6"/>
    <dgm:cxn modelId="{C7994466-D6AA-425C-AA27-B7CC5A57A613}" type="presOf" srcId="{41EA7F11-A656-44F3-9B5E-71F9A76B2AFD}" destId="{83D2A117-1533-4F28-98E5-71E85E1CDA9A}" srcOrd="0" destOrd="3" presId="urn:microsoft.com/office/officeart/2005/8/layout/vList6"/>
    <dgm:cxn modelId="{B78BC42F-63E1-4BCF-92F6-FD7DFBD86F64}" srcId="{F268A913-ECD2-4970-984C-362B6691E47B}" destId="{41EA7F11-A656-44F3-9B5E-71F9A76B2AFD}" srcOrd="3" destOrd="0" parTransId="{D8ACA8C6-DCFE-4F06-A4B9-3851EFC4263B}" sibTransId="{08667FE4-2F39-423C-B2ED-C31E5C1250AC}"/>
    <dgm:cxn modelId="{C0ADFC45-7819-4D1D-9752-03093E9CE077}" type="presOf" srcId="{366AFDC1-E363-4C53-8CB9-F9CE9F94AA69}" destId="{140F20DE-14E4-445F-9473-026F2948E535}" srcOrd="0" destOrd="0" presId="urn:microsoft.com/office/officeart/2005/8/layout/vList6"/>
    <dgm:cxn modelId="{70F26894-675A-4A15-A43C-2DD92B5B84B8}" srcId="{366AFDC1-E363-4C53-8CB9-F9CE9F94AA69}" destId="{C54F2F12-000A-42CB-BE62-5CE706FEED24}" srcOrd="1" destOrd="0" parTransId="{F63EE979-2C0E-41FF-A21A-8F7F9B2755A8}" sibTransId="{AD6DBA42-DE0F-46F4-9CD0-F3F9B8EDC6E5}"/>
    <dgm:cxn modelId="{ED93EF57-C85C-4401-8045-A8A5B1F26E7F}" srcId="{93264F61-5C69-4DE3-A77D-A724F43DBA13}" destId="{AE80507E-82B6-4DC3-B6D4-1E5C3A03E2B8}" srcOrd="1" destOrd="0" parTransId="{C495945B-1182-47A3-907F-8B48AA74D160}" sibTransId="{29ABA243-B564-417D-B964-912CFB3760A5}"/>
    <dgm:cxn modelId="{73946188-4218-438E-A180-3A3374BFCE0B}" srcId="{93264F61-5C69-4DE3-A77D-A724F43DBA13}" destId="{D06F9994-4148-4190-AC4C-3CD33E87BF6D}" srcOrd="0" destOrd="0" parTransId="{BCEA62EE-CAB1-4525-B46B-BDA73D47265B}" sibTransId="{DC3EC125-FD2B-4ECE-ADCD-892052F535B6}"/>
    <dgm:cxn modelId="{936B5537-46A0-4CCD-AF60-6F686F60D137}" srcId="{F268A913-ECD2-4970-984C-362B6691E47B}" destId="{8C792F40-897A-4F07-A5EC-87F23974C820}" srcOrd="0" destOrd="0" parTransId="{71D0F6B2-FED6-48E3-8773-F6D3115AFA15}" sibTransId="{EF0A0370-4B9E-4555-8DEF-455ACDF34418}"/>
    <dgm:cxn modelId="{3E806694-5917-4E6D-A48F-CC5C3FCF3F34}" srcId="{366AFDC1-E363-4C53-8CB9-F9CE9F94AA69}" destId="{B9A92295-5474-472A-865F-F6161C79A11E}" srcOrd="0" destOrd="0" parTransId="{C788CBC4-3322-4D7F-ABD5-F65F63DC62BA}" sibTransId="{F5B6C92C-517D-4F83-8A02-4506810A8AEB}"/>
    <dgm:cxn modelId="{CDBB3007-1A61-4570-BF66-70E4A4787089}" type="presParOf" srcId="{1901D7CE-B84C-4F02-9160-C2C43D781D03}" destId="{66932492-F300-40F7-A7A6-249482DF3653}" srcOrd="0" destOrd="0" presId="urn:microsoft.com/office/officeart/2005/8/layout/vList6"/>
    <dgm:cxn modelId="{4DE40EB8-2A53-472B-9105-893227453FFE}" type="presParOf" srcId="{66932492-F300-40F7-A7A6-249482DF3653}" destId="{1B641ED9-F49F-4415-A4EE-978AEB498BB3}" srcOrd="0" destOrd="0" presId="urn:microsoft.com/office/officeart/2005/8/layout/vList6"/>
    <dgm:cxn modelId="{F1F9D63D-6DC2-4AC7-BDB5-8BE617F01468}" type="presParOf" srcId="{66932492-F300-40F7-A7A6-249482DF3653}" destId="{83D2A117-1533-4F28-98E5-71E85E1CDA9A}" srcOrd="1" destOrd="0" presId="urn:microsoft.com/office/officeart/2005/8/layout/vList6"/>
    <dgm:cxn modelId="{AA936511-7F63-4493-A17C-E0566C54DBF9}" type="presParOf" srcId="{1901D7CE-B84C-4F02-9160-C2C43D781D03}" destId="{7DA56578-70F3-4A86-A6DC-3EE819430C1D}" srcOrd="1" destOrd="0" presId="urn:microsoft.com/office/officeart/2005/8/layout/vList6"/>
    <dgm:cxn modelId="{15CC4D5C-4C53-4025-9C2B-F78072D01F70}" type="presParOf" srcId="{1901D7CE-B84C-4F02-9160-C2C43D781D03}" destId="{BF0BCC67-418C-45E9-93E2-B7E1B4B878DA}" srcOrd="2" destOrd="0" presId="urn:microsoft.com/office/officeart/2005/8/layout/vList6"/>
    <dgm:cxn modelId="{B47DAC17-3FF3-42B4-8465-A7A0E92AC433}" type="presParOf" srcId="{BF0BCC67-418C-45E9-93E2-B7E1B4B878DA}" destId="{140F20DE-14E4-445F-9473-026F2948E535}" srcOrd="0" destOrd="0" presId="urn:microsoft.com/office/officeart/2005/8/layout/vList6"/>
    <dgm:cxn modelId="{9F5C7E2E-687B-4298-82BF-4769B0542335}" type="presParOf" srcId="{BF0BCC67-418C-45E9-93E2-B7E1B4B878DA}" destId="{922F09F8-161A-4A07-B707-34E18EAABFF3}" srcOrd="1" destOrd="0" presId="urn:microsoft.com/office/officeart/2005/8/layout/vList6"/>
    <dgm:cxn modelId="{51FF4B26-2AA6-412C-BC90-975B18DD1AD4}" type="presParOf" srcId="{1901D7CE-B84C-4F02-9160-C2C43D781D03}" destId="{1CC8850B-F011-4958-A980-B3D745850064}" srcOrd="3" destOrd="0" presId="urn:microsoft.com/office/officeart/2005/8/layout/vList6"/>
    <dgm:cxn modelId="{F5C3793D-1829-4287-8188-F0CA5DEA4304}" type="presParOf" srcId="{1901D7CE-B84C-4F02-9160-C2C43D781D03}" destId="{1A44AFBE-6121-477C-9F8D-D5B62FF31040}" srcOrd="4" destOrd="0" presId="urn:microsoft.com/office/officeart/2005/8/layout/vList6"/>
    <dgm:cxn modelId="{180F3A67-7AED-475C-AF67-98454240884E}" type="presParOf" srcId="{1A44AFBE-6121-477C-9F8D-D5B62FF31040}" destId="{BA7BA84D-8332-460C-9662-9055DD781964}" srcOrd="0" destOrd="0" presId="urn:microsoft.com/office/officeart/2005/8/layout/vList6"/>
    <dgm:cxn modelId="{32A6CECC-D635-40C1-AAD6-F2B2FC15199C}" type="presParOf" srcId="{1A44AFBE-6121-477C-9F8D-D5B62FF31040}" destId="{0A096603-6381-45A9-8E97-F02DE0186D14}" srcOrd="1" destOrd="0" presId="urn:microsoft.com/office/officeart/2005/8/layout/vList6"/>
    <dgm:cxn modelId="{F980377B-05D6-4FC9-9001-B837458113D7}" type="presParOf" srcId="{1901D7CE-B84C-4F02-9160-C2C43D781D03}" destId="{BCDEAA88-888A-4F02-B879-AC9A3F05B113}" srcOrd="5" destOrd="0" presId="urn:microsoft.com/office/officeart/2005/8/layout/vList6"/>
    <dgm:cxn modelId="{B4487BED-D6BF-41B1-A798-29163A118817}" type="presParOf" srcId="{1901D7CE-B84C-4F02-9160-C2C43D781D03}" destId="{3A4988A1-C035-474B-86A7-D0C9AAB5E62E}" srcOrd="6" destOrd="0" presId="urn:microsoft.com/office/officeart/2005/8/layout/vList6"/>
    <dgm:cxn modelId="{2058EBBC-69B0-44CC-9645-F31A32645CBA}" type="presParOf" srcId="{3A4988A1-C035-474B-86A7-D0C9AAB5E62E}" destId="{5524C210-5BC5-46D9-A1AA-0910622710A9}" srcOrd="0" destOrd="0" presId="urn:microsoft.com/office/officeart/2005/8/layout/vList6"/>
    <dgm:cxn modelId="{FE8CB2E1-D452-4D26-AF99-8DBED9BD44D2}" type="presParOf" srcId="{3A4988A1-C035-474B-86A7-D0C9AAB5E62E}" destId="{B6D8E14A-399A-4272-9EAE-68CC7036F1D1}" srcOrd="1" destOrd="0" presId="urn:microsoft.com/office/officeart/2005/8/layout/vList6"/>
    <dgm:cxn modelId="{29F81EF0-0F99-4678-A483-7395979EDAF5}" type="presParOf" srcId="{1901D7CE-B84C-4F02-9160-C2C43D781D03}" destId="{348428DC-E726-40DB-9FA2-BE8EA0CDC524}" srcOrd="7" destOrd="0" presId="urn:microsoft.com/office/officeart/2005/8/layout/vList6"/>
    <dgm:cxn modelId="{1D150C43-8902-48F9-9322-DABB9FC2A5E4}" type="presParOf" srcId="{1901D7CE-B84C-4F02-9160-C2C43D781D03}" destId="{29E7AA2C-EBFB-46FB-8EBC-FE4471C5DEA6}" srcOrd="8" destOrd="0" presId="urn:microsoft.com/office/officeart/2005/8/layout/vList6"/>
    <dgm:cxn modelId="{6E824C38-7111-402E-A326-824637D6B967}" type="presParOf" srcId="{29E7AA2C-EBFB-46FB-8EBC-FE4471C5DEA6}" destId="{04EB7E08-6719-46E4-B738-6F1C869D4D5B}" srcOrd="0" destOrd="0" presId="urn:microsoft.com/office/officeart/2005/8/layout/vList6"/>
    <dgm:cxn modelId="{F8D00967-3C54-41EA-8320-C858DFB4EF43}" type="presParOf" srcId="{29E7AA2C-EBFB-46FB-8EBC-FE4471C5DEA6}" destId="{988CD21C-DDC5-45F9-BEBF-072B8AC44F4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2A117-1533-4F28-98E5-71E85E1CDA9A}">
      <dsp:nvSpPr>
        <dsp:cNvPr id="0" name=""/>
        <dsp:cNvSpPr/>
      </dsp:nvSpPr>
      <dsp:spPr>
        <a:xfrm>
          <a:off x="3495736" y="3801"/>
          <a:ext cx="5237205" cy="1126238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Vending Profile, Traffic Surveys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Land Use Determination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Analysing Available Physical Space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Identifying Stakeholders</a:t>
          </a:r>
        </a:p>
      </dsp:txBody>
      <dsp:txXfrm>
        <a:off x="3495736" y="3801"/>
        <a:ext cx="5237205" cy="1126238"/>
      </dsp:txXfrm>
    </dsp:sp>
    <dsp:sp modelId="{1B641ED9-F49F-4415-A4EE-978AEB498BB3}">
      <dsp:nvSpPr>
        <dsp:cNvPr id="0" name=""/>
        <dsp:cNvSpPr/>
      </dsp:nvSpPr>
      <dsp:spPr>
        <a:xfrm>
          <a:off x="4266" y="16677"/>
          <a:ext cx="3491470" cy="110048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Context Analysis</a:t>
          </a:r>
        </a:p>
      </dsp:txBody>
      <dsp:txXfrm>
        <a:off x="57987" y="70398"/>
        <a:ext cx="3384028" cy="993045"/>
      </dsp:txXfrm>
    </dsp:sp>
    <dsp:sp modelId="{922F09F8-161A-4A07-B707-34E18EAABFF3}">
      <dsp:nvSpPr>
        <dsp:cNvPr id="0" name=""/>
        <dsp:cNvSpPr/>
      </dsp:nvSpPr>
      <dsp:spPr>
        <a:xfrm>
          <a:off x="3495736" y="1240088"/>
          <a:ext cx="5237205" cy="1257284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Engaging stakeholders through surveys, focused group discussions, design discussions etc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Vendors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</dsp:txBody>
      <dsp:txXfrm>
        <a:off x="3495736" y="1240088"/>
        <a:ext cx="5237205" cy="1257284"/>
      </dsp:txXfrm>
    </dsp:sp>
    <dsp:sp modelId="{140F20DE-14E4-445F-9473-026F2948E535}">
      <dsp:nvSpPr>
        <dsp:cNvPr id="0" name=""/>
        <dsp:cNvSpPr/>
      </dsp:nvSpPr>
      <dsp:spPr>
        <a:xfrm>
          <a:off x="4266" y="1318487"/>
          <a:ext cx="3491470" cy="110048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Participatory Design Approach</a:t>
          </a:r>
        </a:p>
      </dsp:txBody>
      <dsp:txXfrm>
        <a:off x="57987" y="1372208"/>
        <a:ext cx="3384028" cy="993045"/>
      </dsp:txXfrm>
    </dsp:sp>
    <dsp:sp modelId="{0A096603-6381-45A9-8E97-F02DE0186D14}">
      <dsp:nvSpPr>
        <dsp:cNvPr id="0" name=""/>
        <dsp:cNvSpPr/>
      </dsp:nvSpPr>
      <dsp:spPr>
        <a:xfrm>
          <a:off x="3494883" y="2757099"/>
          <a:ext cx="5242324" cy="801132"/>
        </a:xfrm>
        <a:prstGeom prst="rect">
          <a:avLst/>
        </a:prstGeom>
        <a:solidFill>
          <a:srgbClr val="5B9BD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Maps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ill Sans MT" pitchFamily="34" charset="0"/>
              <a:ea typeface="+mn-ea"/>
              <a:cs typeface="+mn-cs"/>
            </a:rPr>
            <a:t>Road Sections etc</a:t>
          </a:r>
        </a:p>
      </dsp:txBody>
      <dsp:txXfrm>
        <a:off x="3494883" y="2757099"/>
        <a:ext cx="5242324" cy="801132"/>
      </dsp:txXfrm>
    </dsp:sp>
    <dsp:sp modelId="{BA7BA84D-8332-460C-9662-9055DD781964}">
      <dsp:nvSpPr>
        <dsp:cNvPr id="0" name=""/>
        <dsp:cNvSpPr/>
      </dsp:nvSpPr>
      <dsp:spPr>
        <a:xfrm>
          <a:off x="0" y="2607421"/>
          <a:ext cx="3494883" cy="110048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Mapping</a:t>
          </a:r>
        </a:p>
      </dsp:txBody>
      <dsp:txXfrm>
        <a:off x="53721" y="2661142"/>
        <a:ext cx="3387441" cy="993045"/>
      </dsp:txXfrm>
    </dsp:sp>
    <dsp:sp modelId="{B6D8E14A-399A-4272-9EAE-68CC7036F1D1}">
      <dsp:nvSpPr>
        <dsp:cNvPr id="0" name=""/>
        <dsp:cNvSpPr/>
      </dsp:nvSpPr>
      <dsp:spPr>
        <a:xfrm>
          <a:off x="3494883" y="4012336"/>
          <a:ext cx="5242324" cy="7117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24C210-5BC5-46D9-A1AA-0910622710A9}">
      <dsp:nvSpPr>
        <dsp:cNvPr id="0" name=""/>
        <dsp:cNvSpPr/>
      </dsp:nvSpPr>
      <dsp:spPr>
        <a:xfrm>
          <a:off x="0" y="3817957"/>
          <a:ext cx="3494883" cy="110048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Assessing Requirements</a:t>
          </a:r>
        </a:p>
      </dsp:txBody>
      <dsp:txXfrm>
        <a:off x="53721" y="3871678"/>
        <a:ext cx="3387441" cy="993045"/>
      </dsp:txXfrm>
    </dsp:sp>
    <dsp:sp modelId="{988CD21C-DDC5-45F9-BEBF-072B8AC44F4B}">
      <dsp:nvSpPr>
        <dsp:cNvPr id="0" name=""/>
        <dsp:cNvSpPr/>
      </dsp:nvSpPr>
      <dsp:spPr>
        <a:xfrm>
          <a:off x="3494883" y="5206854"/>
          <a:ext cx="5242324" cy="7437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B7E08-6719-46E4-B738-6F1C869D4D5B}">
      <dsp:nvSpPr>
        <dsp:cNvPr id="0" name=""/>
        <dsp:cNvSpPr/>
      </dsp:nvSpPr>
      <dsp:spPr>
        <a:xfrm>
          <a:off x="0" y="5028493"/>
          <a:ext cx="3494883" cy="110048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ysClr val="window" lastClr="FFFFFF"/>
              </a:solidFill>
              <a:latin typeface="Gill Sans MT" pitchFamily="34" charset="0"/>
              <a:ea typeface="+mn-ea"/>
              <a:cs typeface="+mn-cs"/>
            </a:rPr>
            <a:t>Finalising Interventions</a:t>
          </a:r>
        </a:p>
      </dsp:txBody>
      <dsp:txXfrm>
        <a:off x="53721" y="5082214"/>
        <a:ext cx="3387441" cy="993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7221D-D581-4F3D-B916-E501199EE823}" type="datetimeFigureOut">
              <a:rPr lang="en-IN" smtClean="0"/>
              <a:t>18/01/2017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6E89D-B903-41A5-A39E-20BA456A96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5815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6E89D-B903-41A5-A39E-20BA456A963D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269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3C3DB-1B76-4246-8F97-5AD8D09B34B0}" type="datetimeFigureOut">
              <a:rPr lang="en-US" smtClean="0"/>
              <a:t>1/18/2017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E29AD-2B6C-415C-A140-6980911580D3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3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90900" y="142851"/>
            <a:ext cx="5622175" cy="5835287"/>
            <a:chOff x="3390900" y="142851"/>
            <a:chExt cx="5622175" cy="58352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426" y="4186488"/>
              <a:ext cx="2400464" cy="17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86380" y="2033577"/>
              <a:ext cx="2117164" cy="20379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38700" y="4186488"/>
              <a:ext cx="1695464" cy="17896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900" y="142851"/>
              <a:ext cx="2388543" cy="17914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90900" y="2038340"/>
              <a:ext cx="1824042" cy="2019315"/>
            </a:xfrm>
            <a:prstGeom prst="rect">
              <a:avLst/>
            </a:prstGeom>
          </p:spPr>
        </p:pic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7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4303" y="2033579"/>
              <a:ext cx="1528772" cy="20383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screen">
              <a:grayscl/>
              <a:lum bright="1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30277" y="146423"/>
              <a:ext cx="3180861" cy="1782403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10" cstate="screen">
              <a:grayscl/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03600" y="4183336"/>
              <a:ext cx="1382714" cy="178273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7572396" y="5935774"/>
            <a:ext cx="15001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Pictures’ Source: Students of TISS</a:t>
            </a:r>
            <a:endParaRPr lang="en-IN" sz="6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4290"/>
            <a:ext cx="33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itchFamily="34" charset="0"/>
              </a:rPr>
              <a:t>VENDORS’ FORMALISATION &amp; TRAFFIC MANAGEMENT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5542" y="6388520"/>
            <a:ext cx="4326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ill Sans MT" pitchFamily="34" charset="0"/>
              </a:rPr>
              <a:t>Fellow:  Aditya Singh	| Sub-Fellow:  </a:t>
            </a:r>
            <a:r>
              <a:rPr lang="en-US" sz="1200" dirty="0" err="1">
                <a:latin typeface="Gill Sans MT" pitchFamily="34" charset="0"/>
              </a:rPr>
              <a:t>Bhawna</a:t>
            </a:r>
            <a:r>
              <a:rPr lang="en-US" sz="1200" dirty="0">
                <a:latin typeface="Gill Sans MT" pitchFamily="34" charset="0"/>
              </a:rPr>
              <a:t> </a:t>
            </a:r>
            <a:r>
              <a:rPr lang="en-US" sz="1200" dirty="0" err="1">
                <a:latin typeface="Gill Sans MT" pitchFamily="34" charset="0"/>
              </a:rPr>
              <a:t>Jaimini</a:t>
            </a:r>
            <a:endParaRPr lang="gu-IN" sz="1200" dirty="0">
              <a:latin typeface="Gill Sans MT" pitchFamily="34" charset="0"/>
            </a:endParaRPr>
          </a:p>
          <a:p>
            <a:r>
              <a:rPr lang="en-US" sz="1100" dirty="0">
                <a:latin typeface="Gill Sans MT" pitchFamily="34" charset="0"/>
              </a:rPr>
              <a:t>Hunnarshala Foundation for Building Technology and Innovations</a:t>
            </a:r>
            <a:endParaRPr lang="en-IN" sz="1100" dirty="0">
              <a:latin typeface="Gill Sans M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0" y="6581001"/>
            <a:ext cx="43264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Gill Sans MT" pitchFamily="34" charset="0"/>
              </a:rPr>
              <a:t>19</a:t>
            </a:r>
            <a:r>
              <a:rPr lang="en-US" sz="1100" baseline="30000" dirty="0">
                <a:latin typeface="Gill Sans MT" pitchFamily="34" charset="0"/>
              </a:rPr>
              <a:t>th</a:t>
            </a:r>
            <a:r>
              <a:rPr lang="en-US" sz="1100" dirty="0">
                <a:latin typeface="Gill Sans MT" pitchFamily="34" charset="0"/>
              </a:rPr>
              <a:t> December 2017</a:t>
            </a:r>
            <a:endParaRPr lang="en-IN" sz="1100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Vision and Objectives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1262143"/>
            <a:ext cx="72152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Gill Sans MT" pitchFamily="34" charset="0"/>
              </a:rPr>
              <a:t>VISION</a:t>
            </a:r>
          </a:p>
          <a:p>
            <a:r>
              <a:rPr lang="en-IN" sz="1600" dirty="0">
                <a:latin typeface="Gill Sans MT" pitchFamily="34" charset="0"/>
              </a:rPr>
              <a:t>Set up a mechanism for provision of </a:t>
            </a:r>
            <a:r>
              <a:rPr lang="en-IN" sz="1600" dirty="0">
                <a:solidFill>
                  <a:srgbClr val="C00000"/>
                </a:solidFill>
                <a:latin typeface="Gill Sans MT" pitchFamily="34" charset="0"/>
              </a:rPr>
              <a:t>social and economic security </a:t>
            </a:r>
            <a:r>
              <a:rPr lang="en-IN" sz="1600" dirty="0">
                <a:latin typeface="Gill Sans MT" pitchFamily="34" charset="0"/>
              </a:rPr>
              <a:t>to the vendors of Bhuj city by linking them to </a:t>
            </a:r>
            <a:r>
              <a:rPr lang="en-IN" sz="1600" dirty="0">
                <a:solidFill>
                  <a:srgbClr val="C00000"/>
                </a:solidFill>
                <a:latin typeface="Gill Sans MT" pitchFamily="34" charset="0"/>
              </a:rPr>
              <a:t>basic infrastructure and services</a:t>
            </a:r>
            <a:r>
              <a:rPr lang="en-IN" sz="1600" dirty="0">
                <a:latin typeface="Gill Sans MT" pitchFamily="34" charset="0"/>
              </a:rPr>
              <a:t>. </a:t>
            </a:r>
          </a:p>
          <a:p>
            <a:endParaRPr lang="en-IN" sz="1400" dirty="0">
              <a:latin typeface="Gill Sans MT" pitchFamily="34" charset="0"/>
            </a:endParaRPr>
          </a:p>
          <a:p>
            <a:endParaRPr lang="en-US" sz="1400" dirty="0">
              <a:latin typeface="Gill Sans MT" pitchFamily="34" charset="0"/>
            </a:endParaRPr>
          </a:p>
          <a:p>
            <a:endParaRPr lang="en-IN" sz="1400" dirty="0">
              <a:latin typeface="Gill Sans MT" pitchFamily="34" charset="0"/>
            </a:endParaRPr>
          </a:p>
          <a:p>
            <a:r>
              <a:rPr lang="en-IN" dirty="0">
                <a:latin typeface="Gill Sans MT" pitchFamily="34" charset="0"/>
              </a:rPr>
              <a:t>OBJECTIVE</a:t>
            </a:r>
          </a:p>
          <a:p>
            <a:r>
              <a:rPr lang="en-IN" sz="1600" dirty="0">
                <a:latin typeface="Gill Sans MT" pitchFamily="34" charset="0"/>
              </a:rPr>
              <a:t>To </a:t>
            </a:r>
            <a:r>
              <a:rPr lang="en-IN" sz="1600" dirty="0">
                <a:solidFill>
                  <a:srgbClr val="C00000"/>
                </a:solidFill>
                <a:latin typeface="Gill Sans MT" pitchFamily="34" charset="0"/>
              </a:rPr>
              <a:t>address the vulnerabilities </a:t>
            </a:r>
            <a:r>
              <a:rPr lang="en-IN" sz="1600" dirty="0">
                <a:latin typeface="Gill Sans MT" pitchFamily="34" charset="0"/>
              </a:rPr>
              <a:t>of the urban street vendors through a multi-pronged approach.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</a:t>
            </a:r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The Study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7" name="Picture 3" descr="E:\Hunnarshala\Schemes\Vendor Formalisation\Locations\Mundra Road\Presentations\For PPT\00 Base copy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675" y="0"/>
            <a:ext cx="564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0" y="0"/>
            <a:ext cx="4908550" cy="4289425"/>
            <a:chOff x="130632" y="2328339"/>
            <a:chExt cx="4908319" cy="4290175"/>
          </a:xfrm>
        </p:grpSpPr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30632" y="2328339"/>
              <a:ext cx="4908319" cy="4290175"/>
              <a:chOff x="719485" y="68907"/>
              <a:chExt cx="7767290" cy="6789093"/>
            </a:xfrm>
          </p:grpSpPr>
          <p:pic>
            <p:nvPicPr>
              <p:cNvPr id="11" name="Picture 3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lum brigh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300" t="1006" r="17130"/>
              <a:stretch>
                <a:fillRect/>
              </a:stretch>
            </p:blipFill>
            <p:spPr bwMode="auto">
              <a:xfrm>
                <a:off x="719485" y="68907"/>
                <a:ext cx="7767290" cy="6789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2" name="Straight Connector 3"/>
              <p:cNvCxnSpPr/>
              <p:nvPr/>
            </p:nvCxnSpPr>
            <p:spPr>
              <a:xfrm>
                <a:off x="4158496" y="3018720"/>
                <a:ext cx="155748" cy="527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/>
              <p:cNvSpPr/>
              <p:nvPr/>
            </p:nvSpPr>
            <p:spPr>
              <a:xfrm>
                <a:off x="4181104" y="2958417"/>
                <a:ext cx="143188" cy="118094"/>
              </a:xfrm>
              <a:custGeom>
                <a:avLst/>
                <a:gdLst>
                  <a:gd name="connsiteX0" fmla="*/ 0 w 142968"/>
                  <a:gd name="connsiteY0" fmla="*/ 0 h 119140"/>
                  <a:gd name="connsiteX1" fmla="*/ 74463 w 142968"/>
                  <a:gd name="connsiteY1" fmla="*/ 32764 h 119140"/>
                  <a:gd name="connsiteX2" fmla="*/ 142968 w 142968"/>
                  <a:gd name="connsiteY2" fmla="*/ 95312 h 119140"/>
                  <a:gd name="connsiteX3" fmla="*/ 128076 w 142968"/>
                  <a:gd name="connsiteY3" fmla="*/ 119140 h 11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968" h="119140">
                    <a:moveTo>
                      <a:pt x="0" y="0"/>
                    </a:moveTo>
                    <a:lnTo>
                      <a:pt x="74463" y="32764"/>
                    </a:lnTo>
                    <a:lnTo>
                      <a:pt x="142968" y="95312"/>
                    </a:lnTo>
                    <a:lnTo>
                      <a:pt x="128076" y="1191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Gill Sans MT" pitchFamily="34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095694" y="2996107"/>
                <a:ext cx="303960" cy="572877"/>
              </a:xfrm>
              <a:custGeom>
                <a:avLst/>
                <a:gdLst>
                  <a:gd name="connsiteX0" fmla="*/ 0 w 303807"/>
                  <a:gd name="connsiteY0" fmla="*/ 571872 h 571872"/>
                  <a:gd name="connsiteX1" fmla="*/ 101269 w 303807"/>
                  <a:gd name="connsiteY1" fmla="*/ 345506 h 571872"/>
                  <a:gd name="connsiteX2" fmla="*/ 145946 w 303807"/>
                  <a:gd name="connsiteY2" fmla="*/ 250194 h 571872"/>
                  <a:gd name="connsiteX3" fmla="*/ 211473 w 303807"/>
                  <a:gd name="connsiteY3" fmla="*/ 104247 h 571872"/>
                  <a:gd name="connsiteX4" fmla="*/ 217430 w 303807"/>
                  <a:gd name="connsiteY4" fmla="*/ 80419 h 571872"/>
                  <a:gd name="connsiteX5" fmla="*/ 244237 w 303807"/>
                  <a:gd name="connsiteY5" fmla="*/ 41699 h 571872"/>
                  <a:gd name="connsiteX6" fmla="*/ 303807 w 303807"/>
                  <a:gd name="connsiteY6" fmla="*/ 0 h 57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3807" h="571872">
                    <a:moveTo>
                      <a:pt x="0" y="571872"/>
                    </a:moveTo>
                    <a:lnTo>
                      <a:pt x="101269" y="345506"/>
                    </a:lnTo>
                    <a:lnTo>
                      <a:pt x="145946" y="250194"/>
                    </a:lnTo>
                    <a:lnTo>
                      <a:pt x="211473" y="104247"/>
                    </a:lnTo>
                    <a:lnTo>
                      <a:pt x="217430" y="80419"/>
                    </a:lnTo>
                    <a:lnTo>
                      <a:pt x="244237" y="41699"/>
                    </a:lnTo>
                    <a:lnTo>
                      <a:pt x="303807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Gill Sans MT" pitchFamily="34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311731" y="3073998"/>
                <a:ext cx="188405" cy="35177"/>
              </a:xfrm>
              <a:custGeom>
                <a:avLst/>
                <a:gdLst>
                  <a:gd name="connsiteX0" fmla="*/ 0 w 187646"/>
                  <a:gd name="connsiteY0" fmla="*/ 0 h 35742"/>
                  <a:gd name="connsiteX1" fmla="*/ 98291 w 187646"/>
                  <a:gd name="connsiteY1" fmla="*/ 20849 h 35742"/>
                  <a:gd name="connsiteX2" fmla="*/ 187646 w 187646"/>
                  <a:gd name="connsiteY2" fmla="*/ 35742 h 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646" h="35742">
                    <a:moveTo>
                      <a:pt x="0" y="0"/>
                    </a:moveTo>
                    <a:lnTo>
                      <a:pt x="98291" y="20849"/>
                    </a:lnTo>
                    <a:lnTo>
                      <a:pt x="187646" y="35742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Gill Sans MT" pitchFamily="34" charset="0"/>
                </a:endParaRPr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1806953" y="5872259"/>
              <a:ext cx="290499" cy="273098"/>
            </a:xfrm>
            <a:custGeom>
              <a:avLst/>
              <a:gdLst>
                <a:gd name="connsiteX0" fmla="*/ 26194 w 290512"/>
                <a:gd name="connsiteY0" fmla="*/ 269081 h 273843"/>
                <a:gd name="connsiteX1" fmla="*/ 57150 w 290512"/>
                <a:gd name="connsiteY1" fmla="*/ 223837 h 273843"/>
                <a:gd name="connsiteX2" fmla="*/ 47625 w 290512"/>
                <a:gd name="connsiteY2" fmla="*/ 202406 h 273843"/>
                <a:gd name="connsiteX3" fmla="*/ 19050 w 290512"/>
                <a:gd name="connsiteY3" fmla="*/ 188118 h 273843"/>
                <a:gd name="connsiteX4" fmla="*/ 0 w 290512"/>
                <a:gd name="connsiteY4" fmla="*/ 159543 h 273843"/>
                <a:gd name="connsiteX5" fmla="*/ 28575 w 290512"/>
                <a:gd name="connsiteY5" fmla="*/ 114300 h 273843"/>
                <a:gd name="connsiteX6" fmla="*/ 57150 w 290512"/>
                <a:gd name="connsiteY6" fmla="*/ 100012 h 273843"/>
                <a:gd name="connsiteX7" fmla="*/ 88106 w 290512"/>
                <a:gd name="connsiteY7" fmla="*/ 100012 h 273843"/>
                <a:gd name="connsiteX8" fmla="*/ 97631 w 290512"/>
                <a:gd name="connsiteY8" fmla="*/ 85725 h 273843"/>
                <a:gd name="connsiteX9" fmla="*/ 78581 w 290512"/>
                <a:gd name="connsiteY9" fmla="*/ 69056 h 273843"/>
                <a:gd name="connsiteX10" fmla="*/ 88106 w 290512"/>
                <a:gd name="connsiteY10" fmla="*/ 23812 h 273843"/>
                <a:gd name="connsiteX11" fmla="*/ 119062 w 290512"/>
                <a:gd name="connsiteY11" fmla="*/ 0 h 273843"/>
                <a:gd name="connsiteX12" fmla="*/ 183356 w 290512"/>
                <a:gd name="connsiteY12" fmla="*/ 9525 h 273843"/>
                <a:gd name="connsiteX13" fmla="*/ 185737 w 290512"/>
                <a:gd name="connsiteY13" fmla="*/ 30956 h 273843"/>
                <a:gd name="connsiteX14" fmla="*/ 207169 w 290512"/>
                <a:gd name="connsiteY14" fmla="*/ 73818 h 273843"/>
                <a:gd name="connsiteX15" fmla="*/ 178594 w 290512"/>
                <a:gd name="connsiteY15" fmla="*/ 114300 h 273843"/>
                <a:gd name="connsiteX16" fmla="*/ 145256 w 290512"/>
                <a:gd name="connsiteY16" fmla="*/ 154781 h 273843"/>
                <a:gd name="connsiteX17" fmla="*/ 157162 w 290512"/>
                <a:gd name="connsiteY17" fmla="*/ 183356 h 273843"/>
                <a:gd name="connsiteX18" fmla="*/ 185737 w 290512"/>
                <a:gd name="connsiteY18" fmla="*/ 221456 h 273843"/>
                <a:gd name="connsiteX19" fmla="*/ 211931 w 290512"/>
                <a:gd name="connsiteY19" fmla="*/ 223837 h 273843"/>
                <a:gd name="connsiteX20" fmla="*/ 235744 w 290512"/>
                <a:gd name="connsiteY20" fmla="*/ 219075 h 273843"/>
                <a:gd name="connsiteX21" fmla="*/ 273844 w 290512"/>
                <a:gd name="connsiteY21" fmla="*/ 219075 h 273843"/>
                <a:gd name="connsiteX22" fmla="*/ 290512 w 290512"/>
                <a:gd name="connsiteY22" fmla="*/ 245268 h 273843"/>
                <a:gd name="connsiteX23" fmla="*/ 257175 w 290512"/>
                <a:gd name="connsiteY23" fmla="*/ 266700 h 273843"/>
                <a:gd name="connsiteX24" fmla="*/ 195262 w 290512"/>
                <a:gd name="connsiteY24" fmla="*/ 266700 h 273843"/>
                <a:gd name="connsiteX25" fmla="*/ 133350 w 290512"/>
                <a:gd name="connsiteY25" fmla="*/ 273843 h 273843"/>
                <a:gd name="connsiteX26" fmla="*/ 26194 w 290512"/>
                <a:gd name="connsiteY26" fmla="*/ 269081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0512" h="273843">
                  <a:moveTo>
                    <a:pt x="26194" y="269081"/>
                  </a:moveTo>
                  <a:lnTo>
                    <a:pt x="57150" y="223837"/>
                  </a:lnTo>
                  <a:lnTo>
                    <a:pt x="47625" y="202406"/>
                  </a:lnTo>
                  <a:lnTo>
                    <a:pt x="19050" y="188118"/>
                  </a:lnTo>
                  <a:lnTo>
                    <a:pt x="0" y="159543"/>
                  </a:lnTo>
                  <a:lnTo>
                    <a:pt x="28575" y="114300"/>
                  </a:lnTo>
                  <a:lnTo>
                    <a:pt x="57150" y="100012"/>
                  </a:lnTo>
                  <a:lnTo>
                    <a:pt x="88106" y="100012"/>
                  </a:lnTo>
                  <a:lnTo>
                    <a:pt x="97631" y="85725"/>
                  </a:lnTo>
                  <a:lnTo>
                    <a:pt x="78581" y="69056"/>
                  </a:lnTo>
                  <a:lnTo>
                    <a:pt x="88106" y="23812"/>
                  </a:lnTo>
                  <a:lnTo>
                    <a:pt x="119062" y="0"/>
                  </a:lnTo>
                  <a:lnTo>
                    <a:pt x="183356" y="9525"/>
                  </a:lnTo>
                  <a:lnTo>
                    <a:pt x="185737" y="30956"/>
                  </a:lnTo>
                  <a:lnTo>
                    <a:pt x="207169" y="73818"/>
                  </a:lnTo>
                  <a:lnTo>
                    <a:pt x="178594" y="114300"/>
                  </a:lnTo>
                  <a:lnTo>
                    <a:pt x="145256" y="154781"/>
                  </a:lnTo>
                  <a:lnTo>
                    <a:pt x="157162" y="183356"/>
                  </a:lnTo>
                  <a:cubicBezTo>
                    <a:pt x="184020" y="219980"/>
                    <a:pt x="172916" y="208635"/>
                    <a:pt x="185737" y="221456"/>
                  </a:cubicBezTo>
                  <a:lnTo>
                    <a:pt x="211931" y="223837"/>
                  </a:lnTo>
                  <a:cubicBezTo>
                    <a:pt x="234478" y="221332"/>
                    <a:pt x="228279" y="226537"/>
                    <a:pt x="235744" y="219075"/>
                  </a:cubicBezTo>
                  <a:lnTo>
                    <a:pt x="273844" y="219075"/>
                  </a:lnTo>
                  <a:lnTo>
                    <a:pt x="290512" y="245268"/>
                  </a:lnTo>
                  <a:lnTo>
                    <a:pt x="257175" y="266700"/>
                  </a:lnTo>
                  <a:lnTo>
                    <a:pt x="195262" y="266700"/>
                  </a:lnTo>
                  <a:lnTo>
                    <a:pt x="133350" y="273843"/>
                  </a:lnTo>
                  <a:lnTo>
                    <a:pt x="26194" y="269081"/>
                  </a:lnTo>
                  <a:close/>
                </a:path>
              </a:pathLst>
            </a:custGeom>
            <a:solidFill>
              <a:srgbClr val="FF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Gill Sans MT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561138"/>
            <a:ext cx="2841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spc="300" dirty="0">
                <a:latin typeface="Gill Sans MT" pitchFamily="34" charset="0"/>
              </a:rPr>
              <a:t>LOCATION MAP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0" y="3905250"/>
            <a:ext cx="2841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u="sng" dirty="0">
                <a:latin typeface="Gill Sans MT" pitchFamily="34" charset="0"/>
              </a:rPr>
              <a:t>KEY PLAN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3505200" y="6581775"/>
            <a:ext cx="44307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u="sng">
                <a:latin typeface="Gill Sans MT" pitchFamily="34" charset="0"/>
              </a:rPr>
              <a:t>IDENTIFIED ROADS FOR PROPOSAL</a:t>
            </a:r>
          </a:p>
        </p:txBody>
      </p:sp>
      <p:sp>
        <p:nvSpPr>
          <p:cNvPr id="19" name="Freeform 1"/>
          <p:cNvSpPr/>
          <p:nvPr/>
        </p:nvSpPr>
        <p:spPr>
          <a:xfrm>
            <a:off x="4851400" y="709613"/>
            <a:ext cx="3302000" cy="4897437"/>
          </a:xfrm>
          <a:custGeom>
            <a:avLst/>
            <a:gdLst>
              <a:gd name="connsiteX0" fmla="*/ 234268 w 3302420"/>
              <a:gd name="connsiteY0" fmla="*/ 4896952 h 4896952"/>
              <a:gd name="connsiteX1" fmla="*/ 1995054 w 3302420"/>
              <a:gd name="connsiteY1" fmla="*/ 1201567 h 4896952"/>
              <a:gd name="connsiteX2" fmla="*/ 3211735 w 3302420"/>
              <a:gd name="connsiteY2" fmla="*/ 1662546 h 4896952"/>
              <a:gd name="connsiteX3" fmla="*/ 3302420 w 3302420"/>
              <a:gd name="connsiteY3" fmla="*/ 1405607 h 4896952"/>
              <a:gd name="connsiteX4" fmla="*/ 2138638 w 3302420"/>
              <a:gd name="connsiteY4" fmla="*/ 1012642 h 4896952"/>
              <a:gd name="connsiteX5" fmla="*/ 2720529 w 3302420"/>
              <a:gd name="connsiteY5" fmla="*/ 528992 h 4896952"/>
              <a:gd name="connsiteX6" fmla="*/ 2576945 w 3302420"/>
              <a:gd name="connsiteY6" fmla="*/ 377852 h 4896952"/>
              <a:gd name="connsiteX7" fmla="*/ 2032840 w 3302420"/>
              <a:gd name="connsiteY7" fmla="*/ 869058 h 4896952"/>
              <a:gd name="connsiteX8" fmla="*/ 1564304 w 3302420"/>
              <a:gd name="connsiteY8" fmla="*/ 347623 h 4896952"/>
              <a:gd name="connsiteX9" fmla="*/ 959742 w 3302420"/>
              <a:gd name="connsiteY9" fmla="*/ 0 h 4896952"/>
              <a:gd name="connsiteX10" fmla="*/ 884172 w 3302420"/>
              <a:gd name="connsiteY10" fmla="*/ 188926 h 4896952"/>
              <a:gd name="connsiteX11" fmla="*/ 1450949 w 3302420"/>
              <a:gd name="connsiteY11" fmla="*/ 506321 h 4896952"/>
              <a:gd name="connsiteX12" fmla="*/ 1836357 w 3302420"/>
              <a:gd name="connsiteY12" fmla="*/ 891729 h 4896952"/>
              <a:gd name="connsiteX13" fmla="*/ 793488 w 3302420"/>
              <a:gd name="connsiteY13" fmla="*/ 521435 h 4896952"/>
              <a:gd name="connsiteX14" fmla="*/ 710360 w 3302420"/>
              <a:gd name="connsiteY14" fmla="*/ 785931 h 4896952"/>
              <a:gd name="connsiteX15" fmla="*/ 1760787 w 3302420"/>
              <a:gd name="connsiteY15" fmla="*/ 1125997 h 4896952"/>
              <a:gd name="connsiteX16" fmla="*/ 0 w 3302420"/>
              <a:gd name="connsiteY16" fmla="*/ 4866724 h 4896952"/>
              <a:gd name="connsiteX17" fmla="*/ 234268 w 3302420"/>
              <a:gd name="connsiteY17" fmla="*/ 4896952 h 48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02420" h="4896952">
                <a:moveTo>
                  <a:pt x="234268" y="4896952"/>
                </a:moveTo>
                <a:lnTo>
                  <a:pt x="1995054" y="1201567"/>
                </a:lnTo>
                <a:lnTo>
                  <a:pt x="3211735" y="1662546"/>
                </a:lnTo>
                <a:lnTo>
                  <a:pt x="3302420" y="1405607"/>
                </a:lnTo>
                <a:lnTo>
                  <a:pt x="2138638" y="1012642"/>
                </a:lnTo>
                <a:lnTo>
                  <a:pt x="2720529" y="528992"/>
                </a:lnTo>
                <a:lnTo>
                  <a:pt x="2576945" y="377852"/>
                </a:lnTo>
                <a:lnTo>
                  <a:pt x="2032840" y="869058"/>
                </a:lnTo>
                <a:lnTo>
                  <a:pt x="1564304" y="347623"/>
                </a:lnTo>
                <a:lnTo>
                  <a:pt x="959742" y="0"/>
                </a:lnTo>
                <a:lnTo>
                  <a:pt x="884172" y="188926"/>
                </a:lnTo>
                <a:lnTo>
                  <a:pt x="1450949" y="506321"/>
                </a:lnTo>
                <a:lnTo>
                  <a:pt x="1836357" y="891729"/>
                </a:lnTo>
                <a:lnTo>
                  <a:pt x="793488" y="521435"/>
                </a:lnTo>
                <a:lnTo>
                  <a:pt x="710360" y="785931"/>
                </a:lnTo>
                <a:lnTo>
                  <a:pt x="1760787" y="1125997"/>
                </a:lnTo>
                <a:lnTo>
                  <a:pt x="0" y="4866724"/>
                </a:lnTo>
                <a:lnTo>
                  <a:pt x="234268" y="4896952"/>
                </a:lnTo>
                <a:close/>
              </a:path>
            </a:pathLst>
          </a:custGeom>
          <a:noFill/>
          <a:ln w="19050">
            <a:solidFill>
              <a:srgbClr val="FF5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latin typeface="Gill Sans M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69565" y="803082"/>
            <a:ext cx="3108960" cy="4723075"/>
            <a:chOff x="4969565" y="803082"/>
            <a:chExt cx="3108960" cy="4723075"/>
          </a:xfrm>
        </p:grpSpPr>
        <p:sp>
          <p:nvSpPr>
            <p:cNvPr id="21" name="Freeform 20"/>
            <p:cNvSpPr/>
            <p:nvPr/>
          </p:nvSpPr>
          <p:spPr>
            <a:xfrm>
              <a:off x="4969565" y="1224501"/>
              <a:ext cx="2472856" cy="4301656"/>
            </a:xfrm>
            <a:custGeom>
              <a:avLst/>
              <a:gdLst>
                <a:gd name="connsiteX0" fmla="*/ 0 w 2472856"/>
                <a:gd name="connsiteY0" fmla="*/ 4301656 h 4301656"/>
                <a:gd name="connsiteX1" fmla="*/ 1113183 w 2472856"/>
                <a:gd name="connsiteY1" fmla="*/ 2011680 h 4301656"/>
                <a:gd name="connsiteX2" fmla="*/ 1781092 w 2472856"/>
                <a:gd name="connsiteY2" fmla="*/ 636104 h 4301656"/>
                <a:gd name="connsiteX3" fmla="*/ 1932167 w 2472856"/>
                <a:gd name="connsiteY3" fmla="*/ 485029 h 4301656"/>
                <a:gd name="connsiteX4" fmla="*/ 2472856 w 2472856"/>
                <a:gd name="connsiteY4" fmla="*/ 0 h 430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2856" h="4301656">
                  <a:moveTo>
                    <a:pt x="0" y="4301656"/>
                  </a:moveTo>
                  <a:lnTo>
                    <a:pt x="1113183" y="2011680"/>
                  </a:lnTo>
                  <a:lnTo>
                    <a:pt x="1781092" y="636104"/>
                  </a:lnTo>
                  <a:lnTo>
                    <a:pt x="1932167" y="485029"/>
                  </a:lnTo>
                  <a:lnTo>
                    <a:pt x="2472856" y="0"/>
                  </a:lnTo>
                </a:path>
              </a:pathLst>
            </a:custGeom>
            <a:noFill/>
            <a:ln w="762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18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 pitchFamily="34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724939" y="1383527"/>
              <a:ext cx="2353586" cy="850790"/>
            </a:xfrm>
            <a:custGeom>
              <a:avLst/>
              <a:gdLst>
                <a:gd name="connsiteX0" fmla="*/ 0 w 2353586"/>
                <a:gd name="connsiteY0" fmla="*/ 0 h 850790"/>
                <a:gd name="connsiteX1" fmla="*/ 1105231 w 2353586"/>
                <a:gd name="connsiteY1" fmla="*/ 373711 h 850790"/>
                <a:gd name="connsiteX2" fmla="*/ 2353586 w 2353586"/>
                <a:gd name="connsiteY2" fmla="*/ 850790 h 85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3586" h="850790">
                  <a:moveTo>
                    <a:pt x="0" y="0"/>
                  </a:moveTo>
                  <a:lnTo>
                    <a:pt x="1105231" y="373711"/>
                  </a:lnTo>
                  <a:lnTo>
                    <a:pt x="2353586" y="850790"/>
                  </a:lnTo>
                </a:path>
              </a:pathLst>
            </a:custGeom>
            <a:noFill/>
            <a:ln w="762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96501" y="803082"/>
              <a:ext cx="1105231" cy="898497"/>
            </a:xfrm>
            <a:custGeom>
              <a:avLst/>
              <a:gdLst>
                <a:gd name="connsiteX0" fmla="*/ 0 w 1105231"/>
                <a:gd name="connsiteY0" fmla="*/ 0 h 898497"/>
                <a:gd name="connsiteX1" fmla="*/ 556591 w 1105231"/>
                <a:gd name="connsiteY1" fmla="*/ 341906 h 898497"/>
                <a:gd name="connsiteX2" fmla="*/ 1105231 w 1105231"/>
                <a:gd name="connsiteY2" fmla="*/ 898497 h 89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5231" h="898497">
                  <a:moveTo>
                    <a:pt x="0" y="0"/>
                  </a:moveTo>
                  <a:lnTo>
                    <a:pt x="556591" y="341906"/>
                  </a:lnTo>
                  <a:lnTo>
                    <a:pt x="1105231" y="898497"/>
                  </a:lnTo>
                </a:path>
              </a:pathLst>
            </a:custGeom>
            <a:noFill/>
            <a:ln w="762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fontAlgn="auto" latinLnBrk="1" hangingPunct="0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srgbClr val="000000"/>
                </a:solidFill>
                <a:latin typeface="Gill Sans MT" pitchFamily="34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</a:t>
            </a:r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Methodology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0585086"/>
              </p:ext>
            </p:extLst>
          </p:nvPr>
        </p:nvGraphicFramePr>
        <p:xfrm>
          <a:off x="214282" y="571480"/>
          <a:ext cx="8737208" cy="613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618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latin typeface="Gill Sans MT" pitchFamily="34" charset="0"/>
              </a:rPr>
              <a:t>WORK SO FAR</a:t>
            </a:r>
          </a:p>
        </p:txBody>
      </p:sp>
      <p:pic>
        <p:nvPicPr>
          <p:cNvPr id="4" name="Proposed Section Route E1.jpg" descr="H:\Hunnarshala\Vendor Formalisation\Locations\Mundra Road\Presentations\for PPT 28-7-15\Proposed Section Route E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5588"/>
            <a:ext cx="91440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227"/>
          <p:cNvSpPr>
            <a:spLocks noChangeArrowheads="1"/>
          </p:cNvSpPr>
          <p:nvPr/>
        </p:nvSpPr>
        <p:spPr bwMode="auto">
          <a:xfrm>
            <a:off x="0" y="658102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VENDOR FORMALISATION: BHUJ HAAT SITE</a:t>
            </a:r>
          </a:p>
        </p:txBody>
      </p:sp>
      <p:sp>
        <p:nvSpPr>
          <p:cNvPr id="6" name="Shape 229"/>
          <p:cNvSpPr>
            <a:spLocks noChangeArrowheads="1"/>
          </p:cNvSpPr>
          <p:nvPr/>
        </p:nvSpPr>
        <p:spPr bwMode="auto">
          <a:xfrm>
            <a:off x="6632575" y="393700"/>
            <a:ext cx="931863" cy="16927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Service Lane</a:t>
            </a:r>
          </a:p>
        </p:txBody>
      </p:sp>
      <p:sp>
        <p:nvSpPr>
          <p:cNvPr id="7" name="Shape 230"/>
          <p:cNvSpPr>
            <a:spLocks noChangeArrowheads="1"/>
          </p:cNvSpPr>
          <p:nvPr/>
        </p:nvSpPr>
        <p:spPr bwMode="auto">
          <a:xfrm>
            <a:off x="3875088" y="396875"/>
            <a:ext cx="930275" cy="16927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Carriageway </a:t>
            </a:r>
          </a:p>
        </p:txBody>
      </p:sp>
      <p:sp>
        <p:nvSpPr>
          <p:cNvPr id="8" name="Shape 231"/>
          <p:cNvSpPr>
            <a:spLocks noChangeArrowheads="1"/>
          </p:cNvSpPr>
          <p:nvPr/>
        </p:nvSpPr>
        <p:spPr bwMode="auto">
          <a:xfrm>
            <a:off x="2386013" y="396875"/>
            <a:ext cx="930275" cy="16927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Carriageway </a:t>
            </a:r>
          </a:p>
        </p:txBody>
      </p:sp>
      <p:sp>
        <p:nvSpPr>
          <p:cNvPr id="9" name="Shape 232"/>
          <p:cNvSpPr>
            <a:spLocks noChangeArrowheads="1"/>
          </p:cNvSpPr>
          <p:nvPr/>
        </p:nvSpPr>
        <p:spPr bwMode="auto">
          <a:xfrm>
            <a:off x="1590675" y="396875"/>
            <a:ext cx="738188" cy="50783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Footpath with Halt Zone</a:t>
            </a:r>
          </a:p>
        </p:txBody>
      </p:sp>
      <p:sp>
        <p:nvSpPr>
          <p:cNvPr id="10" name="Shape 233"/>
          <p:cNvSpPr>
            <a:spLocks noChangeArrowheads="1"/>
          </p:cNvSpPr>
          <p:nvPr/>
        </p:nvSpPr>
        <p:spPr bwMode="auto">
          <a:xfrm>
            <a:off x="295275" y="396875"/>
            <a:ext cx="930275" cy="67710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Organised Vendor Zone with Seating Area</a:t>
            </a:r>
          </a:p>
        </p:txBody>
      </p:sp>
      <p:sp>
        <p:nvSpPr>
          <p:cNvPr id="11" name="Shape 234"/>
          <p:cNvSpPr>
            <a:spLocks noChangeArrowheads="1"/>
          </p:cNvSpPr>
          <p:nvPr/>
        </p:nvSpPr>
        <p:spPr bwMode="auto">
          <a:xfrm>
            <a:off x="5364163" y="393700"/>
            <a:ext cx="930275" cy="338554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Organised Parking</a:t>
            </a:r>
          </a:p>
        </p:txBody>
      </p:sp>
      <p:sp>
        <p:nvSpPr>
          <p:cNvPr id="12" name="Shape 235"/>
          <p:cNvSpPr>
            <a:spLocks noChangeArrowheads="1"/>
          </p:cNvSpPr>
          <p:nvPr/>
        </p:nvSpPr>
        <p:spPr bwMode="auto">
          <a:xfrm>
            <a:off x="6537325" y="2314575"/>
            <a:ext cx="2606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sz="1100" u="sng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ROUTE E2 PROPOSED ROAD SECTION</a:t>
            </a:r>
          </a:p>
        </p:txBody>
      </p:sp>
      <p:pic>
        <p:nvPicPr>
          <p:cNvPr id="13" name="Vendors Top View.jpg" descr="G:\HF\Vendor Formalisation\Locations\Mundra Road\Pdfs Jpgs\Vendors Top Vie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62188"/>
            <a:ext cx="555466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" name="Shape 237"/>
          <p:cNvSpPr>
            <a:spLocks noChangeArrowheads="1"/>
          </p:cNvSpPr>
          <p:nvPr/>
        </p:nvSpPr>
        <p:spPr bwMode="auto">
          <a:xfrm>
            <a:off x="146050" y="266700"/>
            <a:ext cx="2239963" cy="1931988"/>
          </a:xfrm>
          <a:prstGeom prst="rect">
            <a:avLst/>
          </a:prstGeom>
          <a:noFill/>
          <a:ln w="28575">
            <a:solidFill>
              <a:srgbClr val="7F7F7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15" name="Shape 238"/>
          <p:cNvSpPr>
            <a:spLocks noChangeArrowheads="1"/>
          </p:cNvSpPr>
          <p:nvPr/>
        </p:nvSpPr>
        <p:spPr bwMode="auto">
          <a:xfrm>
            <a:off x="0" y="4899025"/>
            <a:ext cx="40608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Vending spaces provided for:</a:t>
            </a:r>
          </a:p>
          <a:p>
            <a:pPr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Vegetables/Fruits		- 22 </a:t>
            </a:r>
          </a:p>
          <a:p>
            <a:pPr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Eatery		- 35 </a:t>
            </a:r>
          </a:p>
          <a:p>
            <a:pPr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Misc.			- 10</a:t>
            </a:r>
          </a:p>
          <a:p>
            <a:pPr marL="0" lvl="1" eaLnBrk="1" hangingPunct="1"/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Parking:</a:t>
            </a:r>
          </a:p>
          <a:p>
            <a:pPr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Two-wheeler		- 76</a:t>
            </a:r>
          </a:p>
          <a:p>
            <a:pPr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Four-wheeler		- 09</a:t>
            </a:r>
          </a:p>
          <a:p>
            <a:pPr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Auto			- 04</a:t>
            </a:r>
          </a:p>
        </p:txBody>
      </p:sp>
      <p:sp>
        <p:nvSpPr>
          <p:cNvPr id="16" name="Shape 239"/>
          <p:cNvSpPr>
            <a:spLocks noChangeArrowheads="1"/>
          </p:cNvSpPr>
          <p:nvPr/>
        </p:nvSpPr>
        <p:spPr bwMode="auto">
          <a:xfrm>
            <a:off x="5235575" y="2579688"/>
            <a:ext cx="3908425" cy="15081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Area statement:</a:t>
            </a: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Landscaped Area (Vendors)	- 861 </a:t>
            </a:r>
            <a:r>
              <a:rPr lang="en-US" sz="1400" dirty="0" err="1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sq.m</a:t>
            </a:r>
            <a:endParaRPr lang="en-US" sz="1400" dirty="0">
              <a:solidFill>
                <a:srgbClr val="000000"/>
              </a:solidFill>
              <a:latin typeface="Gill Sans MT" pitchFamily="34" charset="0"/>
              <a:ea typeface="Gill Sans MT" panose="020B0502020104020203" pitchFamily="34" charset="0"/>
              <a:cs typeface="Gill Sans MT" panose="020B0502020104020203" pitchFamily="34" charset="0"/>
              <a:sym typeface="Gill Sans MT" panose="020B0502020104020203" pitchFamily="34" charset="0"/>
            </a:endParaRP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Paved Areas (Footpath)		- 762 </a:t>
            </a:r>
            <a:r>
              <a:rPr lang="en-US" sz="1400" dirty="0" err="1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sq.m</a:t>
            </a:r>
            <a:endParaRPr lang="en-US" sz="1400" dirty="0">
              <a:solidFill>
                <a:srgbClr val="000000"/>
              </a:solidFill>
              <a:latin typeface="Gill Sans MT" pitchFamily="34" charset="0"/>
              <a:ea typeface="Gill Sans MT" panose="020B0502020104020203" pitchFamily="34" charset="0"/>
              <a:cs typeface="Gill Sans MT" panose="020B0502020104020203" pitchFamily="34" charset="0"/>
              <a:sym typeface="Gill Sans MT" panose="020B0502020104020203" pitchFamily="34" charset="0"/>
            </a:endParaRP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Green Zone		- 448 </a:t>
            </a:r>
            <a:r>
              <a:rPr lang="en-US" sz="1400" dirty="0" err="1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sq.m</a:t>
            </a:r>
            <a:endParaRPr lang="en-US" sz="1400" dirty="0">
              <a:solidFill>
                <a:srgbClr val="000000"/>
              </a:solidFill>
              <a:latin typeface="Gill Sans MT" pitchFamily="34" charset="0"/>
              <a:ea typeface="Gill Sans MT" panose="020B0502020104020203" pitchFamily="34" charset="0"/>
              <a:cs typeface="Gill Sans MT" panose="020B0502020104020203" pitchFamily="34" charset="0"/>
              <a:sym typeface="Gill Sans MT" panose="020B0502020104020203" pitchFamily="34" charset="0"/>
            </a:endParaRP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Parking			- 453 </a:t>
            </a:r>
            <a:r>
              <a:rPr lang="en-US" sz="1400" dirty="0" err="1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sq.m</a:t>
            </a:r>
            <a:endParaRPr lang="en-US" sz="1400" dirty="0">
              <a:solidFill>
                <a:srgbClr val="000000"/>
              </a:solidFill>
              <a:latin typeface="Gill Sans MT" pitchFamily="34" charset="0"/>
              <a:ea typeface="Gill Sans MT" panose="020B0502020104020203" pitchFamily="34" charset="0"/>
              <a:cs typeface="Gill Sans MT" panose="020B0502020104020203" pitchFamily="34" charset="0"/>
              <a:sym typeface="Gill Sans MT" panose="020B0502020104020203" pitchFamily="34" charset="0"/>
            </a:endParaRP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Toilets 			- 28 </a:t>
            </a:r>
            <a:r>
              <a:rPr lang="en-US" sz="1400" dirty="0" err="1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sq.m</a:t>
            </a:r>
            <a:endParaRPr lang="en-US" sz="1400" dirty="0">
              <a:solidFill>
                <a:srgbClr val="000000"/>
              </a:solidFill>
              <a:latin typeface="Gill Sans MT" pitchFamily="34" charset="0"/>
              <a:ea typeface="Gill Sans MT" panose="020B0502020104020203" pitchFamily="34" charset="0"/>
              <a:cs typeface="Gill Sans MT" panose="020B0502020104020203" pitchFamily="34" charset="0"/>
              <a:sym typeface="Gill Sans MT" panose="020B0502020104020203" pitchFamily="34" charset="0"/>
            </a:endParaRP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TOTAL DEVELOPED		- 2552 </a:t>
            </a:r>
            <a:r>
              <a:rPr lang="en-US" sz="1400" dirty="0" err="1">
                <a:solidFill>
                  <a:srgbClr val="000000"/>
                </a:solidFill>
                <a:latin typeface="Gill Sans MT" pitchFamily="34" charset="0"/>
                <a:ea typeface="Gill Sans MT" panose="020B0502020104020203" pitchFamily="34" charset="0"/>
                <a:cs typeface="Gill Sans MT" panose="020B0502020104020203" pitchFamily="34" charset="0"/>
                <a:sym typeface="Gill Sans MT" panose="020B0502020104020203" pitchFamily="34" charset="0"/>
              </a:rPr>
              <a:t>sq.m</a:t>
            </a:r>
            <a:endParaRPr lang="en-US" sz="1400" dirty="0">
              <a:solidFill>
                <a:srgbClr val="000000"/>
              </a:solidFill>
              <a:latin typeface="Gill Sans MT" pitchFamily="34" charset="0"/>
              <a:ea typeface="Gill Sans MT" panose="020B0502020104020203" pitchFamily="34" charset="0"/>
              <a:cs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pic>
        <p:nvPicPr>
          <p:cNvPr id="17" name="Vendors BEV.jpg" descr="G:\HF\Vendor Formalisation\Locations\Mundra Road\Pdfs Jpgs\Vendors BE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650" y="4183063"/>
            <a:ext cx="50863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</a:t>
            </a:r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The Proposals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The City Level Reconnaissance 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49039"/>
            <a:ext cx="6799385" cy="64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572396" y="6673358"/>
            <a:ext cx="15716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Source: TISS, Mumbai</a:t>
            </a:r>
            <a:endParaRPr lang="en-IN" sz="700" dirty="0">
              <a:solidFill>
                <a:schemeClr val="bg1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9384" y="1142984"/>
            <a:ext cx="230912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IN" sz="1400" dirty="0">
                <a:latin typeface="Gill Sans MT" pitchFamily="34" charset="0"/>
              </a:rPr>
              <a:t> It is estimated that there are about </a:t>
            </a:r>
            <a:r>
              <a:rPr lang="en-IN" sz="1400" dirty="0">
                <a:solidFill>
                  <a:srgbClr val="FF0000"/>
                </a:solidFill>
                <a:latin typeface="Gill Sans MT" pitchFamily="34" charset="0"/>
              </a:rPr>
              <a:t>1,100 vendors </a:t>
            </a:r>
            <a:r>
              <a:rPr lang="en-IN" sz="1400" dirty="0">
                <a:latin typeface="Gill Sans MT" pitchFamily="34" charset="0"/>
              </a:rPr>
              <a:t>in the city.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14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1400" dirty="0">
                <a:latin typeface="Gill Sans MT" pitchFamily="34" charset="0"/>
              </a:rPr>
              <a:t> </a:t>
            </a:r>
            <a:r>
              <a:rPr lang="en-IN" sz="1400" dirty="0">
                <a:latin typeface="Gill Sans MT" pitchFamily="34" charset="0"/>
              </a:rPr>
              <a:t>Annual turnover can be estimated to be about </a:t>
            </a:r>
            <a:r>
              <a:rPr lang="en-IN" sz="1400" dirty="0">
                <a:solidFill>
                  <a:srgbClr val="FF0000"/>
                </a:solidFill>
                <a:latin typeface="Gill Sans MT" pitchFamily="34" charset="0"/>
              </a:rPr>
              <a:t>Rs 8.5 Crores</a:t>
            </a:r>
            <a:r>
              <a:rPr lang="en-IN" sz="1400" dirty="0">
                <a:latin typeface="Gill Sans MT" pitchFamily="34" charset="0"/>
              </a:rPr>
              <a:t>.</a:t>
            </a:r>
            <a:endParaRPr lang="en-US" sz="1400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665"/>
            <a:ext cx="4499992" cy="2880320"/>
          </a:xfrm>
          <a:prstGeom prst="rect">
            <a:avLst/>
          </a:prstGeom>
        </p:spPr>
      </p:pic>
      <p:sp>
        <p:nvSpPr>
          <p:cNvPr id="7" name="TextBox 67"/>
          <p:cNvSpPr txBox="1">
            <a:spLocks noChangeArrowheads="1"/>
          </p:cNvSpPr>
          <p:nvPr/>
        </p:nvSpPr>
        <p:spPr bwMode="auto">
          <a:xfrm>
            <a:off x="2399728" y="3284023"/>
            <a:ext cx="21002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dirty="0">
                <a:latin typeface="Gill Sans MT" pitchFamily="34" charset="0"/>
              </a:rPr>
              <a:t>Survey at Bhuj </a:t>
            </a:r>
            <a:r>
              <a:rPr lang="en-US" sz="1100" dirty="0" err="1">
                <a:latin typeface="Gill Sans MT" pitchFamily="34" charset="0"/>
              </a:rPr>
              <a:t>Haat</a:t>
            </a:r>
            <a:r>
              <a:rPr lang="en-US" sz="1100" dirty="0">
                <a:latin typeface="Gill Sans MT" pitchFamily="34" charset="0"/>
              </a:rPr>
              <a:t> site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Discussions 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67" b="10612"/>
          <a:stretch/>
        </p:blipFill>
        <p:spPr>
          <a:xfrm>
            <a:off x="4595854" y="404665"/>
            <a:ext cx="4545514" cy="288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26" b="10004"/>
          <a:stretch/>
        </p:blipFill>
        <p:spPr>
          <a:xfrm>
            <a:off x="-10994" y="3717032"/>
            <a:ext cx="4556508" cy="2869212"/>
          </a:xfrm>
          <a:prstGeom prst="rect">
            <a:avLst/>
          </a:prstGeom>
        </p:spPr>
      </p:pic>
      <p:sp>
        <p:nvSpPr>
          <p:cNvPr id="6" name="TextBox 67"/>
          <p:cNvSpPr txBox="1">
            <a:spLocks noChangeArrowheads="1"/>
          </p:cNvSpPr>
          <p:nvPr/>
        </p:nvSpPr>
        <p:spPr bwMode="auto">
          <a:xfrm>
            <a:off x="2445251" y="6582849"/>
            <a:ext cx="21002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Discussion with representatives</a:t>
            </a:r>
          </a:p>
        </p:txBody>
      </p:sp>
      <p:sp>
        <p:nvSpPr>
          <p:cNvPr id="8" name="TextBox 67"/>
          <p:cNvSpPr txBox="1">
            <a:spLocks noChangeArrowheads="1"/>
          </p:cNvSpPr>
          <p:nvPr/>
        </p:nvSpPr>
        <p:spPr bwMode="auto">
          <a:xfrm>
            <a:off x="4584861" y="3283288"/>
            <a:ext cx="45565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Gill Sans MT" pitchFamily="34" charset="0"/>
              </a:rPr>
              <a:t>Visit by students of TISS, Mumbai regarding vendors in the city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3"/>
          <a:stretch/>
        </p:blipFill>
        <p:spPr>
          <a:xfrm>
            <a:off x="4644009" y="3717032"/>
            <a:ext cx="4499991" cy="2865817"/>
          </a:xfrm>
          <a:prstGeom prst="rect">
            <a:avLst/>
          </a:prstGeom>
        </p:spPr>
      </p:pic>
      <p:sp>
        <p:nvSpPr>
          <p:cNvPr id="10" name="TextBox 67"/>
          <p:cNvSpPr txBox="1">
            <a:spLocks noChangeArrowheads="1"/>
          </p:cNvSpPr>
          <p:nvPr/>
        </p:nvSpPr>
        <p:spPr bwMode="auto">
          <a:xfrm>
            <a:off x="6084167" y="6582849"/>
            <a:ext cx="30572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Presentation of the work done in front of citizens</a:t>
            </a:r>
          </a:p>
        </p:txBody>
      </p:sp>
    </p:spTree>
    <p:extLst>
      <p:ext uri="{BB962C8B-B14F-4D97-AF65-F5344CB8AC3E}">
        <p14:creationId xmlns:p14="http://schemas.microsoft.com/office/powerpoint/2010/main" val="174796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Recap- Financials 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95793"/>
              </p:ext>
            </p:extLst>
          </p:nvPr>
        </p:nvGraphicFramePr>
        <p:xfrm>
          <a:off x="3" y="1628800"/>
          <a:ext cx="9143997" cy="2627850"/>
        </p:xfrm>
        <a:graphic>
          <a:graphicData uri="http://schemas.openxmlformats.org/drawingml/2006/table">
            <a:tbl>
              <a:tblPr/>
              <a:tblGrid>
                <a:gridCol w="286820">
                  <a:extLst>
                    <a:ext uri="{9D8B030D-6E8A-4147-A177-3AD203B41FA5}">
                      <a16:colId xmlns:a16="http://schemas.microsoft.com/office/drawing/2014/main" val="2822974700"/>
                    </a:ext>
                  </a:extLst>
                </a:gridCol>
                <a:gridCol w="1395958">
                  <a:extLst>
                    <a:ext uri="{9D8B030D-6E8A-4147-A177-3AD203B41FA5}">
                      <a16:colId xmlns:a16="http://schemas.microsoft.com/office/drawing/2014/main" val="3074166015"/>
                    </a:ext>
                  </a:extLst>
                </a:gridCol>
                <a:gridCol w="1166635">
                  <a:extLst>
                    <a:ext uri="{9D8B030D-6E8A-4147-A177-3AD203B41FA5}">
                      <a16:colId xmlns:a16="http://schemas.microsoft.com/office/drawing/2014/main" val="1032345637"/>
                    </a:ext>
                  </a:extLst>
                </a:gridCol>
                <a:gridCol w="779359">
                  <a:extLst>
                    <a:ext uri="{9D8B030D-6E8A-4147-A177-3AD203B41FA5}">
                      <a16:colId xmlns:a16="http://schemas.microsoft.com/office/drawing/2014/main" val="475740344"/>
                    </a:ext>
                  </a:extLst>
                </a:gridCol>
                <a:gridCol w="353932">
                  <a:extLst>
                    <a:ext uri="{9D8B030D-6E8A-4147-A177-3AD203B41FA5}">
                      <a16:colId xmlns:a16="http://schemas.microsoft.com/office/drawing/2014/main" val="4058146287"/>
                    </a:ext>
                  </a:extLst>
                </a:gridCol>
                <a:gridCol w="1112458">
                  <a:extLst>
                    <a:ext uri="{9D8B030D-6E8A-4147-A177-3AD203B41FA5}">
                      <a16:colId xmlns:a16="http://schemas.microsoft.com/office/drawing/2014/main" val="2367460138"/>
                    </a:ext>
                  </a:extLst>
                </a:gridCol>
                <a:gridCol w="1340560">
                  <a:extLst>
                    <a:ext uri="{9D8B030D-6E8A-4147-A177-3AD203B41FA5}">
                      <a16:colId xmlns:a16="http://schemas.microsoft.com/office/drawing/2014/main" val="2067926079"/>
                    </a:ext>
                  </a:extLst>
                </a:gridCol>
                <a:gridCol w="1340560">
                  <a:extLst>
                    <a:ext uri="{9D8B030D-6E8A-4147-A177-3AD203B41FA5}">
                      <a16:colId xmlns:a16="http://schemas.microsoft.com/office/drawing/2014/main" val="2254670207"/>
                    </a:ext>
                  </a:extLst>
                </a:gridCol>
                <a:gridCol w="1367715">
                  <a:extLst>
                    <a:ext uri="{9D8B030D-6E8A-4147-A177-3AD203B41FA5}">
                      <a16:colId xmlns:a16="http://schemas.microsoft.com/office/drawing/2014/main" val="2458637016"/>
                    </a:ext>
                  </a:extLst>
                </a:gridCol>
              </a:tblGrid>
              <a:tr h="51997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Sr. No.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Description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Monthly </a:t>
                      </a:r>
                    </a:p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Remunerations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Duration </a:t>
                      </a:r>
                    </a:p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of </a:t>
                      </a:r>
                    </a:p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Fellowship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Unit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(Rs)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Exp.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Balance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876111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Salary of the Fellow (Aditya Singh)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30,000.00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year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3,60,000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1,18,800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1,27,453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 -8,653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838022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Salary of Sub-Fellow (Bhawna Jaimini)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18,000.00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year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2,16,000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71,280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63,000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  8,280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186741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Program 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5,000.00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year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60,000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19,800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  1,535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18,265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352504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Experts 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50,000.00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50,000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50,000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50,000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418398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Mentor 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1,10,000.00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days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25,667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25,667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25,667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          -0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49737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Fellowship 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2,85,547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2,17,655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67,892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760638"/>
                  </a:ext>
                </a:extLst>
              </a:tr>
              <a:tr h="1283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Coordination 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99,941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75,680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24,261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526752"/>
                  </a:ext>
                </a:extLst>
              </a:tr>
              <a:tr h="13505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Administration Cost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42,832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32,648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            10,184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008369"/>
                  </a:ext>
                </a:extLst>
              </a:tr>
              <a:tr h="14856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GRAND TOTAL :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4,28,320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3,25,983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Rs.       1,02,337 </a:t>
                      </a:r>
                    </a:p>
                  </a:txBody>
                  <a:tcPr marL="6753" marR="6753" marT="6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620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77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589240"/>
            <a:ext cx="9143999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Gill Sans MT" pitchFamily="34" charset="0"/>
              </a:rPr>
              <a:t>EXTENSION OF THE FELLOWSHIP</a:t>
            </a:r>
            <a:endParaRPr lang="en-IN" sz="24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4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Extension- Vision and Objectives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1262143"/>
            <a:ext cx="72152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Gill Sans MT" pitchFamily="34" charset="0"/>
              </a:rPr>
              <a:t>VISION</a:t>
            </a:r>
          </a:p>
          <a:p>
            <a:r>
              <a:rPr lang="en-IN" sz="1600" dirty="0">
                <a:latin typeface="Gill Sans MT" pitchFamily="34" charset="0"/>
              </a:rPr>
              <a:t>Set up a mechanism for provision of </a:t>
            </a:r>
            <a:r>
              <a:rPr lang="en-IN" sz="1600" dirty="0">
                <a:solidFill>
                  <a:srgbClr val="C00000"/>
                </a:solidFill>
                <a:latin typeface="Gill Sans MT" pitchFamily="34" charset="0"/>
              </a:rPr>
              <a:t>social and economic security </a:t>
            </a:r>
            <a:r>
              <a:rPr lang="en-IN" sz="1600" dirty="0">
                <a:latin typeface="Gill Sans MT" pitchFamily="34" charset="0"/>
              </a:rPr>
              <a:t>to the vendors of Bhuj city by linking them to </a:t>
            </a:r>
            <a:r>
              <a:rPr lang="en-IN" sz="1600" dirty="0">
                <a:solidFill>
                  <a:srgbClr val="C00000"/>
                </a:solidFill>
                <a:latin typeface="Gill Sans MT" pitchFamily="34" charset="0"/>
              </a:rPr>
              <a:t>basic infrastructure and services</a:t>
            </a:r>
            <a:r>
              <a:rPr lang="en-IN" sz="1600" dirty="0">
                <a:latin typeface="Gill Sans MT" pitchFamily="34" charset="0"/>
              </a:rPr>
              <a:t>. </a:t>
            </a:r>
          </a:p>
          <a:p>
            <a:endParaRPr lang="en-IN" sz="1400" dirty="0">
              <a:latin typeface="Gill Sans MT" pitchFamily="34" charset="0"/>
            </a:endParaRPr>
          </a:p>
          <a:p>
            <a:endParaRPr lang="en-US" sz="1400" dirty="0">
              <a:latin typeface="Gill Sans MT" pitchFamily="34" charset="0"/>
            </a:endParaRPr>
          </a:p>
          <a:p>
            <a:endParaRPr lang="en-IN" sz="1400" dirty="0">
              <a:latin typeface="Gill Sans MT" pitchFamily="34" charset="0"/>
            </a:endParaRPr>
          </a:p>
          <a:p>
            <a:r>
              <a:rPr lang="en-IN" dirty="0">
                <a:latin typeface="Gill Sans MT" pitchFamily="34" charset="0"/>
              </a:rPr>
              <a:t>OBJECTIVE</a:t>
            </a:r>
          </a:p>
          <a:p>
            <a:r>
              <a:rPr lang="en-IN" sz="1600" dirty="0">
                <a:latin typeface="Gill Sans MT" pitchFamily="34" charset="0"/>
              </a:rPr>
              <a:t>To </a:t>
            </a:r>
            <a:r>
              <a:rPr lang="en-IN" sz="1600" dirty="0">
                <a:solidFill>
                  <a:srgbClr val="C00000"/>
                </a:solidFill>
                <a:latin typeface="Gill Sans MT" pitchFamily="34" charset="0"/>
              </a:rPr>
              <a:t>address the vulnerabilities </a:t>
            </a:r>
            <a:r>
              <a:rPr lang="en-IN" sz="1600" dirty="0">
                <a:latin typeface="Gill Sans MT" pitchFamily="34" charset="0"/>
              </a:rPr>
              <a:t>of the urban street vendors through a multi-pronged approach. </a:t>
            </a:r>
          </a:p>
        </p:txBody>
      </p:sp>
    </p:spTree>
    <p:extLst>
      <p:ext uri="{BB962C8B-B14F-4D97-AF65-F5344CB8AC3E}">
        <p14:creationId xmlns:p14="http://schemas.microsoft.com/office/powerpoint/2010/main" val="164873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Extension- Introduction and Need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3288" y="1142984"/>
            <a:ext cx="73152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IN" sz="1600" dirty="0">
                <a:latin typeface="Gill Sans MT" pitchFamily="34" charset="0"/>
              </a:rPr>
              <a:t> </a:t>
            </a:r>
            <a:r>
              <a:rPr lang="en-US" sz="1600" dirty="0">
                <a:latin typeface="Gill Sans MT" pitchFamily="34" charset="0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7632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gu-IN" sz="1600" dirty="0">
                <a:solidFill>
                  <a:schemeClr val="bg1"/>
                </a:solidFill>
                <a:latin typeface="Gill Sans MT" pitchFamily="34" charset="0"/>
              </a:rPr>
              <a:t>Contents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480" y="1244632"/>
            <a:ext cx="4286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200000"/>
              </a:lnSpc>
              <a:buFont typeface="Courier New" pitchFamily="49" charset="0"/>
              <a:buChar char="o"/>
            </a:pPr>
            <a:r>
              <a:rPr lang="en-US" sz="1600" dirty="0">
                <a:latin typeface="Gill Sans MT" pitchFamily="34" charset="0"/>
              </a:rPr>
              <a:t>Context and Introduction</a:t>
            </a:r>
          </a:p>
          <a:p>
            <a:pPr marL="357188" indent="-357188">
              <a:lnSpc>
                <a:spcPct val="200000"/>
              </a:lnSpc>
              <a:buFont typeface="Courier New" pitchFamily="49" charset="0"/>
              <a:buChar char="o"/>
            </a:pPr>
            <a:r>
              <a:rPr lang="en-US" sz="1600" dirty="0">
                <a:latin typeface="Gill Sans MT" pitchFamily="34" charset="0"/>
              </a:rPr>
              <a:t>Summary of the Work Done</a:t>
            </a:r>
          </a:p>
          <a:p>
            <a:pPr marL="814388" lvl="1" indent="-3571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itchFamily="34" charset="0"/>
              </a:rPr>
              <a:t>Vision and Objectives</a:t>
            </a:r>
          </a:p>
          <a:p>
            <a:pPr marL="814388" lvl="1" indent="-3571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itchFamily="34" charset="0"/>
              </a:rPr>
              <a:t>The Study</a:t>
            </a:r>
          </a:p>
          <a:p>
            <a:pPr marL="814388" lvl="1" indent="-3571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itchFamily="34" charset="0"/>
              </a:rPr>
              <a:t>Methodology</a:t>
            </a:r>
          </a:p>
          <a:p>
            <a:pPr marL="814388" lvl="1" indent="-35718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itchFamily="34" charset="0"/>
              </a:rPr>
              <a:t>The Proposals</a:t>
            </a:r>
          </a:p>
          <a:p>
            <a:pPr marL="357188" indent="-357188">
              <a:lnSpc>
                <a:spcPct val="200000"/>
              </a:lnSpc>
              <a:buFont typeface="Courier New" pitchFamily="49" charset="0"/>
              <a:buChar char="o"/>
            </a:pPr>
            <a:r>
              <a:rPr lang="en-US" sz="1600" dirty="0">
                <a:latin typeface="Gill Sans MT" pitchFamily="34" charset="0"/>
              </a:rPr>
              <a:t>Extension of the Fellowship</a:t>
            </a:r>
            <a:endParaRPr lang="en-IN" sz="1600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64943" y="7198"/>
            <a:ext cx="4879057" cy="2860766"/>
            <a:chOff x="1" y="164593"/>
            <a:chExt cx="8359004" cy="4901184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 rotWithShape="1"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253" t="8979" r="22732" b="46188"/>
            <a:stretch/>
          </p:blipFill>
          <p:spPr bwMode="auto">
            <a:xfrm>
              <a:off x="1" y="164593"/>
              <a:ext cx="8359004" cy="490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4498848" y="2194561"/>
              <a:ext cx="1517904" cy="1509752"/>
            </a:xfrm>
            <a:prstGeom prst="ellipse">
              <a:avLst/>
            </a:prstGeom>
            <a:solidFill>
              <a:srgbClr val="FF0000">
                <a:alpha val="8000"/>
              </a:srgbClr>
            </a:solidFill>
            <a:ln w="444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86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7"/>
          <a:stretch/>
        </p:blipFill>
        <p:spPr>
          <a:xfrm rot="1235703">
            <a:off x="-132045" y="1713172"/>
            <a:ext cx="6961938" cy="4288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6853" y="2494236"/>
            <a:ext cx="116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JUBILEE 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Extension- Development of Mapping Techniques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4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64943" y="7198"/>
            <a:ext cx="4879057" cy="2860766"/>
            <a:chOff x="1" y="164593"/>
            <a:chExt cx="8359004" cy="4901184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 rotWithShape="1"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253" t="8979" r="22732" b="46188"/>
            <a:stretch/>
          </p:blipFill>
          <p:spPr bwMode="auto">
            <a:xfrm>
              <a:off x="1" y="164593"/>
              <a:ext cx="8359004" cy="490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4498848" y="2194561"/>
              <a:ext cx="1517904" cy="1509752"/>
            </a:xfrm>
            <a:prstGeom prst="ellipse">
              <a:avLst/>
            </a:prstGeom>
            <a:solidFill>
              <a:srgbClr val="FF0000">
                <a:alpha val="8000"/>
              </a:srgbClr>
            </a:solidFill>
            <a:ln w="444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86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703">
            <a:off x="-131404" y="1717926"/>
            <a:ext cx="6970147" cy="4250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6853" y="2494236"/>
            <a:ext cx="116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JUBILEE 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Extension- Development of Mapping Techniques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29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691613"/>
              </p:ext>
            </p:extLst>
          </p:nvPr>
        </p:nvGraphicFramePr>
        <p:xfrm>
          <a:off x="4574159" y="1663198"/>
          <a:ext cx="1956399" cy="365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52324" y="1534296"/>
            <a:ext cx="8674604" cy="4629335"/>
            <a:chOff x="1229409" y="966511"/>
            <a:chExt cx="9887732" cy="48219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09" y="966511"/>
              <a:ext cx="9887732" cy="482194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18"/>
            <a:stretch/>
          </p:blipFill>
          <p:spPr>
            <a:xfrm rot="221108">
              <a:off x="4094788" y="4373733"/>
              <a:ext cx="1898298" cy="107888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530131" y="4529794"/>
              <a:ext cx="454839" cy="504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286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2" t="8147"/>
            <a:stretch/>
          </p:blipFill>
          <p:spPr>
            <a:xfrm>
              <a:off x="5899713" y="4529796"/>
              <a:ext cx="1799541" cy="85628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306154" y="4776667"/>
            <a:ext cx="318537" cy="360611"/>
            <a:chOff x="6306154" y="4776667"/>
            <a:chExt cx="318537" cy="360611"/>
          </a:xfrm>
        </p:grpSpPr>
        <p:sp>
          <p:nvSpPr>
            <p:cNvPr id="68" name="Teardrop 67"/>
            <p:cNvSpPr/>
            <p:nvPr/>
          </p:nvSpPr>
          <p:spPr>
            <a:xfrm rot="7855380">
              <a:off x="6285117" y="4797704"/>
              <a:ext cx="360611" cy="318537"/>
            </a:xfrm>
            <a:prstGeom prst="teardrop">
              <a:avLst>
                <a:gd name="adj" fmla="val 164331"/>
              </a:avLst>
            </a:prstGeom>
            <a:noFill/>
            <a:ln w="31750">
              <a:solidFill>
                <a:srgbClr val="FF0000">
                  <a:alpha val="6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286"/>
            </a:p>
          </p:txBody>
        </p:sp>
        <p:sp>
          <p:nvSpPr>
            <p:cNvPr id="70" name="Oval 69"/>
            <p:cNvSpPr/>
            <p:nvPr/>
          </p:nvSpPr>
          <p:spPr>
            <a:xfrm>
              <a:off x="6367117" y="4861694"/>
              <a:ext cx="196609" cy="213595"/>
            </a:xfrm>
            <a:prstGeom prst="ellipse">
              <a:avLst/>
            </a:prstGeom>
            <a:solidFill>
              <a:srgbClr val="FF0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286"/>
            </a:p>
          </p:txBody>
        </p:sp>
      </p:grp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024814"/>
              </p:ext>
            </p:extLst>
          </p:nvPr>
        </p:nvGraphicFramePr>
        <p:xfrm>
          <a:off x="1839007" y="1935248"/>
          <a:ext cx="2482259" cy="310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894655" y="6012980"/>
            <a:ext cx="4249345" cy="588622"/>
            <a:chOff x="6811917" y="8290623"/>
            <a:chExt cx="5949083" cy="824071"/>
          </a:xfrm>
        </p:grpSpPr>
        <p:grpSp>
          <p:nvGrpSpPr>
            <p:cNvPr id="8" name="Group 7"/>
            <p:cNvGrpSpPr/>
            <p:nvPr/>
          </p:nvGrpSpPr>
          <p:grpSpPr>
            <a:xfrm>
              <a:off x="6811917" y="8290625"/>
              <a:ext cx="5404467" cy="824069"/>
              <a:chOff x="6958221" y="8272782"/>
              <a:chExt cx="5404467" cy="82406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192157" y="8613246"/>
                <a:ext cx="336946" cy="448028"/>
              </a:xfrm>
              <a:prstGeom prst="rect">
                <a:avLst/>
              </a:prstGeom>
              <a:pattFill prst="narHorz">
                <a:fgClr>
                  <a:srgbClr val="7030A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116387" y="8584569"/>
                <a:ext cx="310896" cy="487615"/>
              </a:xfrm>
              <a:prstGeom prst="rect">
                <a:avLst/>
              </a:prstGeom>
              <a:pattFill prst="narHorz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1155680" y="8609236"/>
                <a:ext cx="310896" cy="487615"/>
              </a:xfrm>
              <a:prstGeom prst="rect">
                <a:avLst/>
              </a:prstGeom>
              <a:pattFill prst="narHorz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2051792" y="8609236"/>
                <a:ext cx="310896" cy="487615"/>
              </a:xfrm>
              <a:prstGeom prst="rect">
                <a:avLst/>
              </a:prstGeom>
              <a:pattFill prst="narHorz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86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84487" y="8301460"/>
                <a:ext cx="1089233" cy="34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2016-17</a:t>
                </a:r>
                <a:endParaRPr lang="en-IN" sz="12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895119" y="8272782"/>
                <a:ext cx="1089233" cy="34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2015-16</a:t>
                </a:r>
                <a:endParaRPr lang="en-IN" sz="128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58221" y="8711063"/>
                <a:ext cx="108923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MORNING</a:t>
                </a:r>
                <a:endParaRPr lang="en-I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107047" y="8699153"/>
                <a:ext cx="108923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EVENING</a:t>
                </a:r>
                <a:endParaRPr lang="en-I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671766" y="8290624"/>
              <a:ext cx="1089234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2015-16</a:t>
              </a:r>
              <a:endParaRPr lang="en-IN" sz="128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746691" y="8290623"/>
              <a:ext cx="1089234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2016-17</a:t>
              </a:r>
              <a:endParaRPr lang="en-IN" sz="128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Picture 10"/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887" t="8979" r="22732" b="46188"/>
          <a:stretch/>
        </p:blipFill>
        <p:spPr bwMode="auto">
          <a:xfrm>
            <a:off x="5672679" y="7198"/>
            <a:ext cx="3435531" cy="213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060523" y="1740676"/>
            <a:ext cx="116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JUBILEE GROUND</a:t>
            </a:r>
          </a:p>
        </p:txBody>
      </p:sp>
      <p:sp>
        <p:nvSpPr>
          <p:cNvPr id="58" name="Freeform 57"/>
          <p:cNvSpPr/>
          <p:nvPr/>
        </p:nvSpPr>
        <p:spPr>
          <a:xfrm>
            <a:off x="7515034" y="922847"/>
            <a:ext cx="374167" cy="740351"/>
          </a:xfrm>
          <a:custGeom>
            <a:avLst/>
            <a:gdLst>
              <a:gd name="connsiteX0" fmla="*/ 401444 w 401444"/>
              <a:gd name="connsiteY0" fmla="*/ 44605 h 758283"/>
              <a:gd name="connsiteX1" fmla="*/ 256478 w 401444"/>
              <a:gd name="connsiteY1" fmla="*/ 0 h 758283"/>
              <a:gd name="connsiteX2" fmla="*/ 0 w 401444"/>
              <a:gd name="connsiteY2" fmla="*/ 713678 h 758283"/>
              <a:gd name="connsiteX3" fmla="*/ 144966 w 401444"/>
              <a:gd name="connsiteY3" fmla="*/ 758283 h 7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444" h="758283">
                <a:moveTo>
                  <a:pt x="401444" y="44605"/>
                </a:moveTo>
                <a:lnTo>
                  <a:pt x="256478" y="0"/>
                </a:lnTo>
                <a:lnTo>
                  <a:pt x="0" y="713678"/>
                </a:lnTo>
                <a:lnTo>
                  <a:pt x="144966" y="758283"/>
                </a:lnTo>
              </a:path>
            </a:pathLst>
          </a:custGeom>
          <a:noFill/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59" name="Freeform 58"/>
          <p:cNvSpPr/>
          <p:nvPr/>
        </p:nvSpPr>
        <p:spPr>
          <a:xfrm>
            <a:off x="5680010" y="233266"/>
            <a:ext cx="2227684" cy="1306285"/>
          </a:xfrm>
          <a:custGeom>
            <a:avLst/>
            <a:gdLst>
              <a:gd name="connsiteX0" fmla="*/ 228600 w 3118757"/>
              <a:gd name="connsiteY0" fmla="*/ 0 h 1763485"/>
              <a:gd name="connsiteX1" fmla="*/ 1240972 w 3118757"/>
              <a:gd name="connsiteY1" fmla="*/ 391885 h 1763485"/>
              <a:gd name="connsiteX2" fmla="*/ 3118757 w 3118757"/>
              <a:gd name="connsiteY2" fmla="*/ 1191985 h 1763485"/>
              <a:gd name="connsiteX3" fmla="*/ 2922815 w 3118757"/>
              <a:gd name="connsiteY3" fmla="*/ 1763485 h 1763485"/>
              <a:gd name="connsiteX4" fmla="*/ 0 w 3118757"/>
              <a:gd name="connsiteY4" fmla="*/ 816428 h 1763485"/>
              <a:gd name="connsiteX5" fmla="*/ 228600 w 3118757"/>
              <a:gd name="connsiteY5" fmla="*/ 0 h 1763485"/>
              <a:gd name="connsiteX0" fmla="*/ 0 w 3118757"/>
              <a:gd name="connsiteY0" fmla="*/ 0 h 1828799"/>
              <a:gd name="connsiteX1" fmla="*/ 1240972 w 3118757"/>
              <a:gd name="connsiteY1" fmla="*/ 457199 h 1828799"/>
              <a:gd name="connsiteX2" fmla="*/ 3118757 w 3118757"/>
              <a:gd name="connsiteY2" fmla="*/ 1257299 h 1828799"/>
              <a:gd name="connsiteX3" fmla="*/ 2922815 w 3118757"/>
              <a:gd name="connsiteY3" fmla="*/ 1828799 h 1828799"/>
              <a:gd name="connsiteX4" fmla="*/ 0 w 3118757"/>
              <a:gd name="connsiteY4" fmla="*/ 881742 h 1828799"/>
              <a:gd name="connsiteX5" fmla="*/ 0 w 3118757"/>
              <a:gd name="connsiteY5" fmla="*/ 0 h 182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7" h="1828799">
                <a:moveTo>
                  <a:pt x="0" y="0"/>
                </a:moveTo>
                <a:lnTo>
                  <a:pt x="1240972" y="457199"/>
                </a:lnTo>
                <a:lnTo>
                  <a:pt x="3118757" y="1257299"/>
                </a:lnTo>
                <a:lnTo>
                  <a:pt x="2922815" y="1828799"/>
                </a:lnTo>
                <a:lnTo>
                  <a:pt x="0" y="88174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86"/>
          </a:p>
        </p:txBody>
      </p:sp>
      <p:sp>
        <p:nvSpPr>
          <p:cNvPr id="40" name="TextBox 39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Extension- Development of Mapping Techniques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8002" y="3901686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Pedestrian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27768" y="3712841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00773" y="4485575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429" y="3672657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64667" y="1963290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08139" y="1689296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32067" y="3631466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94451" y="4499688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83667" y="4179265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3-W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82556" y="4144852"/>
            <a:ext cx="73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Pedestrian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6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7" t="16635" r="17381" b="8444"/>
          <a:stretch>
            <a:fillRect/>
          </a:stretch>
        </p:blipFill>
        <p:spPr bwMode="auto">
          <a:xfrm>
            <a:off x="0" y="-1"/>
            <a:ext cx="9144000" cy="688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43834" y="6673358"/>
            <a:ext cx="15001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Gill Sans MT" pitchFamily="34" charset="0"/>
              </a:rPr>
              <a:t>Pictures’ Source: Students of TISS</a:t>
            </a:r>
            <a:endParaRPr lang="en-IN" sz="6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589240"/>
            <a:ext cx="9143999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Gill Sans MT" pitchFamily="34" charset="0"/>
              </a:rPr>
              <a:t>CONTEXT AND INTRODUCTION</a:t>
            </a:r>
            <a:endParaRPr lang="en-IN" sz="24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6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Introduction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2285992"/>
            <a:ext cx="5929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latin typeface="Gill Sans MT" pitchFamily="34" charset="0"/>
              </a:rPr>
              <a:t>A street vendor/hawker is a person who offers goods for sale to the public at large without having a permanent structure/place for his activities. Some street vendors/hawkers are stationary in the sense that they occupy space on pavements or other public/private places while others are mobile in the sense that they move from place to place carrying their wares on push carts or baskets on their heads.</a:t>
            </a:r>
            <a:endParaRPr lang="en-IN" i="1" dirty="0"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2214554"/>
            <a:ext cx="10715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500" i="1" dirty="0">
                <a:latin typeface="Gill Sans MT" pitchFamily="34" charset="0"/>
              </a:rPr>
              <a:t>“</a:t>
            </a:r>
            <a:endParaRPr lang="en-IN" sz="12500" i="1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0958" y="2214554"/>
            <a:ext cx="10715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500" i="1" dirty="0">
                <a:latin typeface="Gill Sans MT" pitchFamily="34" charset="0"/>
              </a:rPr>
              <a:t>”</a:t>
            </a:r>
            <a:endParaRPr lang="en-IN" sz="12500" i="1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Introduction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3288" y="1142984"/>
            <a:ext cx="7315200" cy="42780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IN" sz="1600" dirty="0">
                <a:latin typeface="Gill Sans MT" pitchFamily="34" charset="0"/>
              </a:rPr>
              <a:t> It is estimated that there are about </a:t>
            </a:r>
            <a:r>
              <a:rPr lang="en-IN" sz="1600" dirty="0">
                <a:solidFill>
                  <a:srgbClr val="FF0000"/>
                </a:solidFill>
                <a:latin typeface="Gill Sans MT" pitchFamily="34" charset="0"/>
              </a:rPr>
              <a:t>10 million vendors </a:t>
            </a:r>
            <a:r>
              <a:rPr lang="en-IN" sz="1600" dirty="0">
                <a:latin typeface="Gill Sans MT" pitchFamily="34" charset="0"/>
              </a:rPr>
              <a:t>in the country.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16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</a:t>
            </a:r>
            <a:r>
              <a:rPr lang="en-IN" sz="1600" dirty="0">
                <a:latin typeface="Gill Sans MT" pitchFamily="34" charset="0"/>
              </a:rPr>
              <a:t>NSSO (1993-94) estimates the proportion of street vendor population as follows: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</a:t>
            </a:r>
            <a:r>
              <a:rPr lang="en-IN" sz="1600" dirty="0">
                <a:latin typeface="Gill Sans MT" pitchFamily="34" charset="0"/>
              </a:rPr>
              <a:t>Urban Areas: 0.89% of the population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</a:t>
            </a:r>
            <a:r>
              <a:rPr lang="en-IN" sz="1600" dirty="0">
                <a:latin typeface="Gill Sans MT" pitchFamily="34" charset="0"/>
              </a:rPr>
              <a:t>Rural Areas: 0.27% of the population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16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</a:t>
            </a:r>
            <a:r>
              <a:rPr lang="en-IN" sz="1600" dirty="0">
                <a:latin typeface="Gill Sans MT" pitchFamily="34" charset="0"/>
              </a:rPr>
              <a:t>On an average a vendor earns a meagre </a:t>
            </a:r>
            <a:r>
              <a:rPr lang="en-IN" sz="1600" dirty="0">
                <a:solidFill>
                  <a:srgbClr val="FF0000"/>
                </a:solidFill>
                <a:latin typeface="Gill Sans MT" pitchFamily="34" charset="0"/>
              </a:rPr>
              <a:t>Rs 40 to Rs 80 per day</a:t>
            </a:r>
            <a:r>
              <a:rPr lang="en-IN" sz="1600" dirty="0">
                <a:latin typeface="Gill Sans MT" pitchFamily="34" charset="0"/>
              </a:rPr>
              <a:t>.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16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A</a:t>
            </a:r>
            <a:r>
              <a:rPr lang="en-IN" sz="1600" dirty="0">
                <a:latin typeface="Gill Sans MT" pitchFamily="34" charset="0"/>
              </a:rPr>
              <a:t>bout to 10% to 20% of vendors’ income goes to </a:t>
            </a:r>
            <a:r>
              <a:rPr lang="en-IN" sz="1600" dirty="0">
                <a:solidFill>
                  <a:srgbClr val="FF0000"/>
                </a:solidFill>
                <a:latin typeface="Gill Sans MT" pitchFamily="34" charset="0"/>
              </a:rPr>
              <a:t>bribes</a:t>
            </a:r>
            <a:r>
              <a:rPr lang="en-IN" sz="1600" dirty="0">
                <a:latin typeface="Gill Sans MT" pitchFamily="34" charset="0"/>
              </a:rPr>
              <a:t> and other such levies. </a:t>
            </a:r>
          </a:p>
          <a:p>
            <a:pPr>
              <a:buFont typeface="Courier New" pitchFamily="49" charset="0"/>
              <a:buChar char="o"/>
              <a:defRPr/>
            </a:pPr>
            <a:endParaRPr lang="en-US" sz="1600" dirty="0">
              <a:latin typeface="Gill Sans MT" pitchFamily="34" charset="0"/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There are studies that have stated that in addition to </a:t>
            </a:r>
            <a:r>
              <a:rPr lang="en-US" sz="1600" dirty="0">
                <a:solidFill>
                  <a:srgbClr val="FF0000"/>
                </a:solidFill>
                <a:latin typeface="Gill Sans MT" pitchFamily="34" charset="0"/>
              </a:rPr>
              <a:t>lack of social and economic security</a:t>
            </a:r>
            <a:r>
              <a:rPr lang="en-US" sz="1600" dirty="0">
                <a:latin typeface="Gill Sans MT" pitchFamily="34" charset="0"/>
              </a:rPr>
              <a:t>, there are several </a:t>
            </a:r>
            <a:r>
              <a:rPr lang="en-US" sz="1600" dirty="0">
                <a:solidFill>
                  <a:srgbClr val="FF0000"/>
                </a:solidFill>
                <a:latin typeface="Gill Sans MT" pitchFamily="34" charset="0"/>
              </a:rPr>
              <a:t>health related issues </a:t>
            </a:r>
            <a:r>
              <a:rPr lang="en-US" sz="1600" dirty="0">
                <a:latin typeface="Gill Sans MT" pitchFamily="34" charset="0"/>
              </a:rPr>
              <a:t>that are faced by vendors, which include the following: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Migraine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Hyper-acidity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Hyper-tension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1600" dirty="0">
                <a:latin typeface="Gill Sans MT" pitchFamily="34" charset="0"/>
              </a:rPr>
              <a:t> High blood pressure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54320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Source:	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Sankaran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et al;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WEIGO Law Pilot Project on the Informal Economy- Street Vendors in India;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www.wiego.org; Accessed: 18/12/2016</a:t>
            </a:r>
          </a:p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	NASVI;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Statistics &amp; the Street Vendors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; www.nasvinet.org; Accessed: 18/12/2016</a:t>
            </a:r>
          </a:p>
        </p:txBody>
      </p:sp>
    </p:spTree>
    <p:extLst>
      <p:ext uri="{BB962C8B-B14F-4D97-AF65-F5344CB8AC3E}">
        <p14:creationId xmlns:p14="http://schemas.microsoft.com/office/powerpoint/2010/main" val="135738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Introduction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11779"/>
            <a:ext cx="91439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Source:	NASVI;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Statistics &amp; the Street Vendors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; www.nasvinet.org; Accessed: 18/12/2016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1619514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200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Introduction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11779"/>
            <a:ext cx="91439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Source:	NASVI;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Statistics &amp; the Street Vendors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; www.nasvinet.org; Accessed: 18/12/2016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1117880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775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955" y="921773"/>
            <a:ext cx="3056045" cy="445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MT" pitchFamily="34" charset="0"/>
              </a:rPr>
              <a:t>Introduction</a:t>
            </a:r>
            <a:endParaRPr lang="en-IN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928670"/>
            <a:ext cx="308467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3184"/>
            <a:ext cx="3234931" cy="442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429264"/>
            <a:ext cx="32146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Supreme Court Ruling, Sept 2013</a:t>
            </a:r>
            <a:endParaRPr lang="en-IN" sz="1050" dirty="0">
              <a:latin typeface="Gill Sans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4678" y="5429264"/>
            <a:ext cx="30003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SUSV Scheme (Central) for Vendors, Dec 2013</a:t>
            </a:r>
            <a:endParaRPr lang="en-IN" sz="1050" dirty="0">
              <a:latin typeface="Gill Sans M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15074" y="5429264"/>
            <a:ext cx="29289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Gill Sans MT" pitchFamily="34" charset="0"/>
              </a:rPr>
              <a:t>Street Vendors Act, 2014</a:t>
            </a:r>
            <a:endParaRPr lang="en-IN" sz="1050" dirty="0"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589240"/>
            <a:ext cx="9143999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Gill Sans MT" pitchFamily="34" charset="0"/>
              </a:rPr>
              <a:t>SUMMARY OF WORK DONE</a:t>
            </a:r>
            <a:endParaRPr lang="en-IN" sz="2400" spc="3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8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850</Words>
  <Application>Microsoft Office PowerPoint</Application>
  <PresentationFormat>On-screen Show (4:3)</PresentationFormat>
  <Paragraphs>249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Courier New</vt:lpstr>
      <vt:lpstr>Gill Sans MT</vt:lpstr>
      <vt:lpstr>Shruti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Hunnarshala</dc:creator>
  <cp:lastModifiedBy>Hunnarshala</cp:lastModifiedBy>
  <cp:revision>68</cp:revision>
  <dcterms:created xsi:type="dcterms:W3CDTF">2016-07-18T13:22:34Z</dcterms:created>
  <dcterms:modified xsi:type="dcterms:W3CDTF">2017-01-18T14:17:12Z</dcterms:modified>
</cp:coreProperties>
</file>