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326" r:id="rId4"/>
    <p:sldId id="296" r:id="rId5"/>
    <p:sldId id="323" r:id="rId6"/>
    <p:sldId id="324" r:id="rId7"/>
    <p:sldId id="297" r:id="rId8"/>
    <p:sldId id="298" r:id="rId9"/>
    <p:sldId id="299" r:id="rId10"/>
    <p:sldId id="300" r:id="rId11"/>
    <p:sldId id="301" r:id="rId12"/>
    <p:sldId id="302" r:id="rId13"/>
    <p:sldId id="325" r:id="rId14"/>
    <p:sldId id="303" r:id="rId15"/>
    <p:sldId id="304" r:id="rId16"/>
    <p:sldId id="328" r:id="rId17"/>
    <p:sldId id="329" r:id="rId18"/>
    <p:sldId id="332" r:id="rId19"/>
    <p:sldId id="331" r:id="rId20"/>
    <p:sldId id="333" r:id="rId21"/>
    <p:sldId id="327" r:id="rId22"/>
    <p:sldId id="305" r:id="rId23"/>
    <p:sldId id="306" r:id="rId24"/>
    <p:sldId id="307" r:id="rId25"/>
    <p:sldId id="308" r:id="rId26"/>
    <p:sldId id="309" r:id="rId27"/>
    <p:sldId id="313" r:id="rId28"/>
    <p:sldId id="312" r:id="rId29"/>
    <p:sldId id="295" r:id="rId30"/>
    <p:sldId id="314" r:id="rId31"/>
    <p:sldId id="315" r:id="rId32"/>
    <p:sldId id="316" r:id="rId33"/>
    <p:sldId id="317" r:id="rId34"/>
    <p:sldId id="281" r:id="rId35"/>
    <p:sldId id="319" r:id="rId36"/>
    <p:sldId id="322" r:id="rId37"/>
    <p:sldId id="321" r:id="rId38"/>
    <p:sldId id="334" r:id="rId39"/>
    <p:sldId id="335" r:id="rId40"/>
    <p:sldId id="27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29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3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H:\Hunnarshala\Vendor%20Formalisation\Locations\Mundra%20Road\Documents\Survey%20Documents\Total%20Land%20Area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Vendor%20Formalisation\Locations\Mundra%20Road\Documents\Survey%20Documents\Traffic%20survey%201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Vendor%20Formalisation\Locations\Mundra%20Road\Documents\Survey%20Documents\Traffic%20survey%201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parmi%20Savla\Desktop\hunnarshala\VENDORS%20VIBRANCE\PARMI\traffic%20survey%202016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parmi%20Savla\Desktop\hunnarshala\VENDORS%20VIBRANCE\PARMI\traffic%20survey%202016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Hunnarshala\Schemes\Vendor%20Formalisation\Locations\Mundra%20Road\Documents\Survey%20Documents\Existing%20Number%20of%20Vendors.xlsx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Hunnarshala\Schemes\Vendor%20Formalisation\Locations\Mundra%20Road\Documents\Survey%20Documents\Existing%20Number%20of%20Vendors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Estimated Employment Generation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Ahmedabad</c:v>
                </c:pt>
                <c:pt idx="1">
                  <c:v>Patna</c:v>
                </c:pt>
                <c:pt idx="2">
                  <c:v>Delhi</c:v>
                </c:pt>
                <c:pt idx="3">
                  <c:v>Mumbai</c:v>
                </c:pt>
                <c:pt idx="4">
                  <c:v>Calcutta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127000</c:v>
                </c:pt>
                <c:pt idx="1">
                  <c:v>60000</c:v>
                </c:pt>
                <c:pt idx="2">
                  <c:v>200000</c:v>
                </c:pt>
                <c:pt idx="3">
                  <c:v>200000</c:v>
                </c:pt>
                <c:pt idx="4">
                  <c:v>191000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71-418E-A75E-FC1A2706ADC1}"/>
            </c:ext>
          </c:extLst>
        </c:ser>
        <c:dLbls>
          <c:showVal val="1"/>
        </c:dLbls>
        <c:gapWidth val="219"/>
        <c:overlap val="-27"/>
        <c:axId val="97428608"/>
        <c:axId val="97430144"/>
      </c:barChart>
      <c:catAx>
        <c:axId val="974286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97430144"/>
        <c:crosses val="autoZero"/>
        <c:auto val="1"/>
        <c:lblAlgn val="ctr"/>
        <c:lblOffset val="100"/>
      </c:catAx>
      <c:valAx>
        <c:axId val="97430144"/>
        <c:scaling>
          <c:orientation val="minMax"/>
        </c:scaling>
        <c:delete val="1"/>
        <c:axPos val="l"/>
        <c:numFmt formatCode="#,##0" sourceLinked="1"/>
        <c:majorTickMark val="none"/>
        <c:tickLblPos val="nextTo"/>
        <c:crossAx val="9742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Gill Sans MT" panose="020B0502020104020203" pitchFamily="34" charset="0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Annual Turnover (in Rs crore)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Ahmedabad</c:v>
                </c:pt>
                <c:pt idx="1">
                  <c:v>Patna</c:v>
                </c:pt>
                <c:pt idx="2">
                  <c:v>Delhi</c:v>
                </c:pt>
                <c:pt idx="3">
                  <c:v>Mumbai</c:v>
                </c:pt>
                <c:pt idx="4">
                  <c:v>Calcutta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#,##0">
                  <c:v>1007</c:v>
                </c:pt>
                <c:pt idx="1">
                  <c:v>421</c:v>
                </c:pt>
                <c:pt idx="2" formatCode="#,##0">
                  <c:v>1590</c:v>
                </c:pt>
                <c:pt idx="3" formatCode="#,##0">
                  <c:v>1590</c:v>
                </c:pt>
                <c:pt idx="4" formatCode="#,##0">
                  <c:v>1518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71-418E-A75E-FC1A2706ADC1}"/>
            </c:ext>
          </c:extLst>
        </c:ser>
        <c:dLbls>
          <c:showVal val="1"/>
        </c:dLbls>
        <c:gapWidth val="219"/>
        <c:overlap val="-27"/>
        <c:axId val="99623680"/>
        <c:axId val="99625216"/>
      </c:barChart>
      <c:catAx>
        <c:axId val="996236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99625216"/>
        <c:crosses val="autoZero"/>
        <c:auto val="1"/>
        <c:lblAlgn val="ctr"/>
        <c:lblOffset val="100"/>
      </c:catAx>
      <c:valAx>
        <c:axId val="99625216"/>
        <c:scaling>
          <c:orientation val="minMax"/>
        </c:scaling>
        <c:delete val="1"/>
        <c:axPos val="l"/>
        <c:numFmt formatCode="#,##0" sourceLinked="1"/>
        <c:majorTickMark val="none"/>
        <c:tickLblPos val="nextTo"/>
        <c:crossAx val="9962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Gill Sans MT" panose="020B0502020104020203" pitchFamily="34" charset="0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 dirty="0" smtClean="0"/>
              <a:t>Road-side Local </a:t>
            </a:r>
            <a:r>
              <a:rPr lang="en-US" sz="1200" dirty="0"/>
              <a:t>Land Use</a:t>
            </a:r>
          </a:p>
        </c:rich>
      </c:tx>
      <c:layout/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00B050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dPt>
          <c:dPt>
            <c:idx val="2"/>
            <c:spPr>
              <a:solidFill>
                <a:srgbClr val="E3DE00"/>
              </a:solidFill>
            </c:spPr>
          </c:dPt>
          <c:dPt>
            <c:idx val="3"/>
            <c:spPr>
              <a:solidFill>
                <a:srgbClr val="0070C0"/>
              </a:solidFill>
            </c:spPr>
          </c:dPt>
          <c:dPt>
            <c:idx val="4"/>
            <c:spPr>
              <a:solidFill>
                <a:schemeClr val="accent2">
                  <a:lumMod val="50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Sheet1!$A$8:$A$12</c:f>
              <c:strCache>
                <c:ptCount val="5"/>
                <c:pt idx="0">
                  <c:v>Public and semi public</c:v>
                </c:pt>
                <c:pt idx="1">
                  <c:v>Recreational</c:v>
                </c:pt>
                <c:pt idx="2">
                  <c:v>Residential</c:v>
                </c:pt>
                <c:pt idx="3">
                  <c:v>Commercial</c:v>
                </c:pt>
                <c:pt idx="4">
                  <c:v>Mixed Used</c:v>
                </c:pt>
              </c:strCache>
            </c:strRef>
          </c:cat>
          <c:val>
            <c:numRef>
              <c:f>Sheet1!$B$8:$B$12</c:f>
              <c:numCache>
                <c:formatCode>General</c:formatCode>
                <c:ptCount val="5"/>
                <c:pt idx="0">
                  <c:v>81900.439999999988</c:v>
                </c:pt>
                <c:pt idx="1">
                  <c:v>66896.909999999989</c:v>
                </c:pt>
                <c:pt idx="2">
                  <c:v>70039.390000000014</c:v>
                </c:pt>
                <c:pt idx="3">
                  <c:v>9782.3699999999026</c:v>
                </c:pt>
                <c:pt idx="4">
                  <c:v>19917.14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>
          <a:latin typeface="Gill Sans MT" pitchFamily="34" charset="0"/>
        </a:defRPr>
      </a:pPr>
      <a:endParaRPr lang="en-US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 dirty="0" smtClean="0"/>
              <a:t>OVERALL TRAFFIC COMPOSTION</a:t>
            </a:r>
            <a:endParaRPr lang="en-US" sz="1200" dirty="0"/>
          </a:p>
        </c:rich>
      </c:tx>
      <c:layout>
        <c:manualLayout>
          <c:xMode val="edge"/>
          <c:yMode val="edge"/>
          <c:x val="0.23313351498637602"/>
          <c:y val="5.1723025236199732E-2"/>
        </c:manualLayout>
      </c:layout>
    </c:title>
    <c:plotArea>
      <c:layout/>
      <c:pieChart>
        <c:varyColors val="1"/>
        <c:ser>
          <c:idx val="0"/>
          <c:order val="0"/>
          <c:explosion val="25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Percent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'Vehicle Count 1 hr'!$B$36:$B$44</c:f>
              <c:strCache>
                <c:ptCount val="9"/>
                <c:pt idx="0">
                  <c:v>Two Wheeler</c:v>
                </c:pt>
                <c:pt idx="1">
                  <c:v>Private Car</c:v>
                </c:pt>
                <c:pt idx="2">
                  <c:v>Auto Rickshaw</c:v>
                </c:pt>
                <c:pt idx="3">
                  <c:v>Three Wheeler</c:v>
                </c:pt>
                <c:pt idx="4">
                  <c:v>Bus</c:v>
                </c:pt>
                <c:pt idx="5">
                  <c:v>Trucks</c:v>
                </c:pt>
                <c:pt idx="6">
                  <c:v>Donkey Cart</c:v>
                </c:pt>
                <c:pt idx="7">
                  <c:v>Bicycle</c:v>
                </c:pt>
                <c:pt idx="8">
                  <c:v>Pedestrian</c:v>
                </c:pt>
              </c:strCache>
            </c:strRef>
          </c:cat>
          <c:val>
            <c:numRef>
              <c:f>'Vehicle Count 1 hr'!$C$36:$C$44</c:f>
              <c:numCache>
                <c:formatCode>0.0</c:formatCode>
                <c:ptCount val="9"/>
                <c:pt idx="0">
                  <c:v>44343</c:v>
                </c:pt>
                <c:pt idx="1">
                  <c:v>10772</c:v>
                </c:pt>
                <c:pt idx="2">
                  <c:v>8969</c:v>
                </c:pt>
                <c:pt idx="3">
                  <c:v>1124</c:v>
                </c:pt>
                <c:pt idx="4">
                  <c:v>927</c:v>
                </c:pt>
                <c:pt idx="5">
                  <c:v>173</c:v>
                </c:pt>
                <c:pt idx="6">
                  <c:v>10</c:v>
                </c:pt>
                <c:pt idx="7">
                  <c:v>715</c:v>
                </c:pt>
                <c:pt idx="8">
                  <c:v>4962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</c:legend>
    <c:plotVisOnly val="1"/>
    <c:dispBlanksAs val="zero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'Vehicle Count 1 hr'!$C$79</c:f>
              <c:strCache>
                <c:ptCount val="1"/>
                <c:pt idx="0">
                  <c:v>Weekday</c:v>
                </c:pt>
              </c:strCache>
            </c:strRef>
          </c:tx>
          <c:cat>
            <c:strRef>
              <c:f>'Vehicle Count 1 hr'!$B$80:$B$88</c:f>
              <c:strCache>
                <c:ptCount val="9"/>
                <c:pt idx="0">
                  <c:v>Two Wheeler</c:v>
                </c:pt>
                <c:pt idx="1">
                  <c:v>Private Car</c:v>
                </c:pt>
                <c:pt idx="2">
                  <c:v>Auto Rickshaw</c:v>
                </c:pt>
                <c:pt idx="3">
                  <c:v>Three Wheeler</c:v>
                </c:pt>
                <c:pt idx="4">
                  <c:v>Bus</c:v>
                </c:pt>
                <c:pt idx="5">
                  <c:v>Trucks</c:v>
                </c:pt>
                <c:pt idx="6">
                  <c:v>Donkey Cart</c:v>
                </c:pt>
                <c:pt idx="7">
                  <c:v>Bicycle</c:v>
                </c:pt>
                <c:pt idx="8">
                  <c:v>Pedestrian</c:v>
                </c:pt>
              </c:strCache>
            </c:strRef>
          </c:cat>
          <c:val>
            <c:numRef>
              <c:f>'Vehicle Count 1 hr'!$C$80:$C$88</c:f>
              <c:numCache>
                <c:formatCode>0.0</c:formatCode>
                <c:ptCount val="9"/>
                <c:pt idx="0">
                  <c:v>24372</c:v>
                </c:pt>
                <c:pt idx="1">
                  <c:v>5592</c:v>
                </c:pt>
                <c:pt idx="2">
                  <c:v>4959</c:v>
                </c:pt>
                <c:pt idx="3">
                  <c:v>657</c:v>
                </c:pt>
                <c:pt idx="4">
                  <c:v>492</c:v>
                </c:pt>
                <c:pt idx="5">
                  <c:v>72</c:v>
                </c:pt>
                <c:pt idx="6">
                  <c:v>6</c:v>
                </c:pt>
                <c:pt idx="7">
                  <c:v>390</c:v>
                </c:pt>
                <c:pt idx="8">
                  <c:v>2403</c:v>
                </c:pt>
              </c:numCache>
            </c:numRef>
          </c:val>
        </c:ser>
        <c:ser>
          <c:idx val="1"/>
          <c:order val="1"/>
          <c:tx>
            <c:strRef>
              <c:f>'Vehicle Count 1 hr'!$D$79</c:f>
              <c:strCache>
                <c:ptCount val="1"/>
                <c:pt idx="0">
                  <c:v>Weekend</c:v>
                </c:pt>
              </c:strCache>
            </c:strRef>
          </c:tx>
          <c:cat>
            <c:strRef>
              <c:f>'Vehicle Count 1 hr'!$B$80:$B$88</c:f>
              <c:strCache>
                <c:ptCount val="9"/>
                <c:pt idx="0">
                  <c:v>Two Wheeler</c:v>
                </c:pt>
                <c:pt idx="1">
                  <c:v>Private Car</c:v>
                </c:pt>
                <c:pt idx="2">
                  <c:v>Auto Rickshaw</c:v>
                </c:pt>
                <c:pt idx="3">
                  <c:v>Three Wheeler</c:v>
                </c:pt>
                <c:pt idx="4">
                  <c:v>Bus</c:v>
                </c:pt>
                <c:pt idx="5">
                  <c:v>Trucks</c:v>
                </c:pt>
                <c:pt idx="6">
                  <c:v>Donkey Cart</c:v>
                </c:pt>
                <c:pt idx="7">
                  <c:v>Bicycle</c:v>
                </c:pt>
                <c:pt idx="8">
                  <c:v>Pedestrian</c:v>
                </c:pt>
              </c:strCache>
            </c:strRef>
          </c:cat>
          <c:val>
            <c:numRef>
              <c:f>'Vehicle Count 1 hr'!$D$80:$D$88</c:f>
              <c:numCache>
                <c:formatCode>0.0</c:formatCode>
                <c:ptCount val="9"/>
                <c:pt idx="0">
                  <c:v>19971</c:v>
                </c:pt>
                <c:pt idx="1">
                  <c:v>5180</c:v>
                </c:pt>
                <c:pt idx="2">
                  <c:v>4010</c:v>
                </c:pt>
                <c:pt idx="3">
                  <c:v>467</c:v>
                </c:pt>
                <c:pt idx="4">
                  <c:v>435</c:v>
                </c:pt>
                <c:pt idx="5">
                  <c:v>101</c:v>
                </c:pt>
                <c:pt idx="6">
                  <c:v>4</c:v>
                </c:pt>
                <c:pt idx="7">
                  <c:v>325</c:v>
                </c:pt>
                <c:pt idx="8">
                  <c:v>2559</c:v>
                </c:pt>
              </c:numCache>
            </c:numRef>
          </c:val>
        </c:ser>
        <c:axId val="73550464"/>
        <c:axId val="73593216"/>
      </c:barChart>
      <c:catAx>
        <c:axId val="73550464"/>
        <c:scaling>
          <c:orientation val="minMax"/>
        </c:scaling>
        <c:axPos val="b"/>
        <c:numFmt formatCode="General" sourceLinked="0"/>
        <c:tickLblPos val="nextTo"/>
        <c:crossAx val="73593216"/>
        <c:crosses val="autoZero"/>
        <c:auto val="1"/>
        <c:lblAlgn val="ctr"/>
        <c:lblOffset val="100"/>
      </c:catAx>
      <c:valAx>
        <c:axId val="73593216"/>
        <c:scaling>
          <c:orientation val="minMax"/>
        </c:scaling>
        <c:axPos val="l"/>
        <c:majorGridlines/>
        <c:numFmt formatCode="0.0" sourceLinked="1"/>
        <c:tickLblPos val="nextTo"/>
        <c:crossAx val="7355046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7"/>
  <c:chart>
    <c:autoTitleDeleted val="1"/>
    <c:plotArea>
      <c:layout>
        <c:manualLayout>
          <c:layoutTarget val="inner"/>
          <c:xMode val="edge"/>
          <c:yMode val="edge"/>
          <c:x val="1.162419969215704E-2"/>
          <c:y val="0"/>
          <c:w val="0.91475586892418215"/>
          <c:h val="0.89814814814814814"/>
        </c:manualLayout>
      </c:layout>
      <c:barChart>
        <c:barDir val="col"/>
        <c:grouping val="clustered"/>
        <c:ser>
          <c:idx val="0"/>
          <c:order val="0"/>
          <c:tx>
            <c:strRef>
              <c:f>'ppt chart routeA'!$H$5</c:f>
              <c:strCache>
                <c:ptCount val="1"/>
                <c:pt idx="0">
                  <c:v>2016-17</c:v>
                </c:pt>
              </c:strCache>
            </c:strRef>
          </c:tx>
          <c:spPr>
            <a:pattFill prst="narHorz">
              <a:fgClr>
                <a:schemeClr val="accent5">
                  <a:shade val="76000"/>
                </a:schemeClr>
              </a:fgClr>
              <a:bgClr>
                <a:schemeClr val="accent5">
                  <a:shade val="76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>
                  <a:shade val="76000"/>
                </a:schemeClr>
              </a:innerShdw>
            </a:effectLst>
          </c:spPr>
          <c:dLbls>
            <c:dLbl>
              <c:idx val="2"/>
              <c:layout>
                <c:manualLayout>
                  <c:x val="-1.8575063489177045E-2"/>
                  <c:y val="2.7188078348761111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23F-40C0-B627-D7CC19A49A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'ppt chart routeA'!$F$7:$G$12</c:f>
              <c:strCache>
                <c:ptCount val="6"/>
                <c:pt idx="0">
                  <c:v>2 Wheeler</c:v>
                </c:pt>
                <c:pt idx="1">
                  <c:v>4 Wheeler</c:v>
                </c:pt>
                <c:pt idx="2">
                  <c:v>Bus</c:v>
                </c:pt>
                <c:pt idx="3">
                  <c:v>Auto</c:v>
                </c:pt>
                <c:pt idx="5">
                  <c:v>pedestrian</c:v>
                </c:pt>
              </c:strCache>
            </c:strRef>
          </c:cat>
          <c:val>
            <c:numRef>
              <c:f>'ppt chart routeA'!$H$7:$H$12</c:f>
              <c:numCache>
                <c:formatCode>General</c:formatCode>
                <c:ptCount val="6"/>
                <c:pt idx="0">
                  <c:v>1219</c:v>
                </c:pt>
                <c:pt idx="1">
                  <c:v>391</c:v>
                </c:pt>
                <c:pt idx="2">
                  <c:v>24</c:v>
                </c:pt>
                <c:pt idx="3">
                  <c:v>161</c:v>
                </c:pt>
                <c:pt idx="5">
                  <c:v>149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3F-40C0-B627-D7CC19A49A83}"/>
            </c:ext>
          </c:extLst>
        </c:ser>
        <c:ser>
          <c:idx val="1"/>
          <c:order val="1"/>
          <c:tx>
            <c:strRef>
              <c:f>'ppt chart routeA'!$I$5</c:f>
              <c:strCache>
                <c:ptCount val="1"/>
                <c:pt idx="0">
                  <c:v>2015-16</c:v>
                </c:pt>
              </c:strCache>
            </c:strRef>
          </c:tx>
          <c:spPr>
            <a:pattFill prst="narHorz">
              <a:fgClr>
                <a:schemeClr val="accent5">
                  <a:tint val="77000"/>
                </a:schemeClr>
              </a:fgClr>
              <a:bgClr>
                <a:schemeClr val="accent5">
                  <a:tint val="77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>
                  <a:tint val="77000"/>
                </a:schemeClr>
              </a:innerShdw>
            </a:effectLst>
          </c:spPr>
          <c:dLbls>
            <c:dLbl>
              <c:idx val="0"/>
              <c:layout>
                <c:manualLayout>
                  <c:x val="3.7150126978353952E-2"/>
                  <c:y val="-2.7188078348763115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23F-40C0-B627-D7CC19A49A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15012697835398E-2"/>
                  <c:y val="2.7188078348763115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23F-40C0-B627-D7CC19A49A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094385129532802E-2"/>
                  <c:y val="4.9659859290548313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23F-40C0-B627-D7CC19A49A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766751318902502E-2"/>
                  <c:y val="2.7188078348763115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23F-40C0-B627-D7CC19A49A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6367981411915851E-2"/>
                  <c:y val="1.2414964822637166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23F-40C0-B627-D7CC19A49A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'ppt chart routeA'!$F$7:$G$12</c:f>
              <c:strCache>
                <c:ptCount val="6"/>
                <c:pt idx="0">
                  <c:v>2 Wheeler</c:v>
                </c:pt>
                <c:pt idx="1">
                  <c:v>4 Wheeler</c:v>
                </c:pt>
                <c:pt idx="2">
                  <c:v>Bus</c:v>
                </c:pt>
                <c:pt idx="3">
                  <c:v>Auto</c:v>
                </c:pt>
                <c:pt idx="5">
                  <c:v>pedestrian</c:v>
                </c:pt>
              </c:strCache>
            </c:strRef>
          </c:cat>
          <c:val>
            <c:numRef>
              <c:f>'ppt chart routeA'!$I$7:$I$12</c:f>
              <c:numCache>
                <c:formatCode>General</c:formatCode>
                <c:ptCount val="6"/>
                <c:pt idx="0">
                  <c:v>1098</c:v>
                </c:pt>
                <c:pt idx="1">
                  <c:v>300</c:v>
                </c:pt>
                <c:pt idx="2">
                  <c:v>24</c:v>
                </c:pt>
                <c:pt idx="3">
                  <c:v>111</c:v>
                </c:pt>
                <c:pt idx="5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23F-40C0-B627-D7CC19A49A83}"/>
            </c:ext>
          </c:extLst>
        </c:ser>
        <c:dLbls>
          <c:showVal val="1"/>
        </c:dLbls>
        <c:gapWidth val="164"/>
        <c:overlap val="-22"/>
        <c:axId val="73881856"/>
        <c:axId val="73932800"/>
      </c:barChart>
      <c:catAx>
        <c:axId val="73881856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73932800"/>
        <c:crosses val="autoZero"/>
        <c:auto val="1"/>
        <c:lblAlgn val="ctr"/>
        <c:lblOffset val="100"/>
      </c:catAx>
      <c:valAx>
        <c:axId val="7393280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7388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'ppt chart routeA'!$C$5</c:f>
              <c:strCache>
                <c:ptCount val="1"/>
                <c:pt idx="0">
                  <c:v>2016-17</c:v>
                </c:pt>
              </c:strCache>
            </c:strRef>
          </c:tx>
          <c:spPr>
            <a:pattFill prst="narHorz">
              <a:fgClr>
                <a:schemeClr val="accent4">
                  <a:shade val="76000"/>
                </a:schemeClr>
              </a:fgClr>
              <a:bgClr>
                <a:schemeClr val="accent4">
                  <a:shade val="76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>
                  <a:shade val="76000"/>
                </a:schemeClr>
              </a:innerShdw>
            </a:effectLst>
          </c:spPr>
          <c:dLbls>
            <c:dLbl>
              <c:idx val="0"/>
              <c:layout>
                <c:manualLayout>
                  <c:x val="-1.5386040884988707E-2"/>
                  <c:y val="-6.0947067990855294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CF7-4211-9D00-87D1F327C5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002472150506342E-2"/>
                  <c:y val="-3.2377525000804263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CF7-4211-9D00-87D1F327C5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236038712428757E-2"/>
                  <c:y val="8.7524718266891177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CF7-4211-9D00-87D1F327C5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'ppt chart routeA'!$A$6:$B$11</c:f>
              <c:strCache>
                <c:ptCount val="6"/>
                <c:pt idx="0">
                  <c:v>Pedestrain</c:v>
                </c:pt>
                <c:pt idx="2">
                  <c:v>Auto</c:v>
                </c:pt>
                <c:pt idx="3">
                  <c:v>Bus</c:v>
                </c:pt>
                <c:pt idx="4">
                  <c:v>2 Wheeler</c:v>
                </c:pt>
                <c:pt idx="5">
                  <c:v>4 Wheeler</c:v>
                </c:pt>
              </c:strCache>
            </c:strRef>
          </c:cat>
          <c:val>
            <c:numRef>
              <c:f>'ppt chart routeA'!$C$6:$C$11</c:f>
              <c:numCache>
                <c:formatCode>General</c:formatCode>
                <c:ptCount val="6"/>
                <c:pt idx="0">
                  <c:v>168</c:v>
                </c:pt>
                <c:pt idx="2" formatCode="0">
                  <c:v>184</c:v>
                </c:pt>
                <c:pt idx="3" formatCode="0">
                  <c:v>19</c:v>
                </c:pt>
                <c:pt idx="4" formatCode="0">
                  <c:v>1067</c:v>
                </c:pt>
                <c:pt idx="5" formatCode="0">
                  <c:v>351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CF7-4211-9D00-87D1F327C5ED}"/>
            </c:ext>
          </c:extLst>
        </c:ser>
        <c:ser>
          <c:idx val="1"/>
          <c:order val="1"/>
          <c:tx>
            <c:strRef>
              <c:f>'ppt chart routeA'!$D$5</c:f>
              <c:strCache>
                <c:ptCount val="1"/>
                <c:pt idx="0">
                  <c:v>2015-16</c:v>
                </c:pt>
              </c:strCache>
            </c:strRef>
          </c:tx>
          <c:spPr>
            <a:pattFill prst="narHorz">
              <a:fgClr>
                <a:schemeClr val="accent4">
                  <a:tint val="77000"/>
                </a:schemeClr>
              </a:fgClr>
              <a:bgClr>
                <a:schemeClr val="accent4">
                  <a:tint val="77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>
                  <a:tint val="77000"/>
                </a:schemeClr>
              </a:innerShdw>
            </a:effectLst>
          </c:spPr>
          <c:dLbls>
            <c:dLbl>
              <c:idx val="0"/>
              <c:layout>
                <c:manualLayout>
                  <c:x val="3.6545048390535906E-2"/>
                  <c:y val="1.4587453044481752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F7-4211-9D00-87D1F327C5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002472150506283E-2"/>
                  <c:y val="1.1871622024970472E-16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F7-4211-9D00-87D1F327C5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004120250843893E-2"/>
                  <c:y val="-2.9679055062426206E-17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F7-4211-9D00-87D1F327C5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6004944301012684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F7-4211-9D00-87D1F327C5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5581533873375174E-2"/>
                  <c:y val="-1.1669962435585483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F7-4211-9D00-87D1F327C5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1927029034321557E-2"/>
                  <c:y val="-2.9174906088963747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F7-4211-9D00-87D1F327C5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'ppt chart routeA'!$A$6:$B$11</c:f>
              <c:strCache>
                <c:ptCount val="6"/>
                <c:pt idx="0">
                  <c:v>Pedestrain</c:v>
                </c:pt>
                <c:pt idx="2">
                  <c:v>Auto</c:v>
                </c:pt>
                <c:pt idx="3">
                  <c:v>Bus</c:v>
                </c:pt>
                <c:pt idx="4">
                  <c:v>2 Wheeler</c:v>
                </c:pt>
                <c:pt idx="5">
                  <c:v>4 Wheeler</c:v>
                </c:pt>
              </c:strCache>
            </c:strRef>
          </c:cat>
          <c:val>
            <c:numRef>
              <c:f>'ppt chart routeA'!$D$6:$D$11</c:f>
              <c:numCache>
                <c:formatCode>General</c:formatCode>
                <c:ptCount val="6"/>
                <c:pt idx="0">
                  <c:v>114</c:v>
                </c:pt>
                <c:pt idx="2">
                  <c:v>333</c:v>
                </c:pt>
                <c:pt idx="3">
                  <c:v>18</c:v>
                </c:pt>
                <c:pt idx="4">
                  <c:v>897</c:v>
                </c:pt>
                <c:pt idx="5">
                  <c:v>234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CF7-4211-9D00-87D1F327C5ED}"/>
            </c:ext>
          </c:extLst>
        </c:ser>
        <c:dLbls>
          <c:showVal val="1"/>
        </c:dLbls>
        <c:gapWidth val="164"/>
        <c:overlap val="-22"/>
        <c:axId val="75421184"/>
        <c:axId val="75422720"/>
      </c:barChart>
      <c:catAx>
        <c:axId val="75421184"/>
        <c:scaling>
          <c:orientation val="minMax"/>
        </c:scaling>
        <c:delete val="1"/>
        <c:axPos val="b"/>
        <c:numFmt formatCode="General" sourceLinked="1"/>
        <c:tickLblPos val="nextTo"/>
        <c:crossAx val="75422720"/>
        <c:crosses val="autoZero"/>
        <c:auto val="1"/>
        <c:lblAlgn val="ctr"/>
        <c:lblOffset val="100"/>
      </c:catAx>
      <c:valAx>
        <c:axId val="75422720"/>
        <c:scaling>
          <c:orientation val="minMax"/>
        </c:scaling>
        <c:delete val="1"/>
        <c:axPos val="l"/>
        <c:numFmt formatCode="General" sourceLinked="1"/>
        <c:tickLblPos val="nextTo"/>
        <c:crossAx val="7542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Sheet1!$C$5:$C$14</c:f>
              <c:strCache>
                <c:ptCount val="10"/>
                <c:pt idx="0">
                  <c:v>Closed Stalls</c:v>
                </c:pt>
                <c:pt idx="1">
                  <c:v>Eateries Vendors</c:v>
                </c:pt>
                <c:pt idx="2">
                  <c:v>Vegetables</c:v>
                </c:pt>
                <c:pt idx="3">
                  <c:v>Car Repairing</c:v>
                </c:pt>
                <c:pt idx="4">
                  <c:v>Paan</c:v>
                </c:pt>
                <c:pt idx="5">
                  <c:v>Barbers</c:v>
                </c:pt>
                <c:pt idx="6">
                  <c:v>Snacks</c:v>
                </c:pt>
                <c:pt idx="7">
                  <c:v>Laundry</c:v>
                </c:pt>
                <c:pt idx="8">
                  <c:v>Cobbler</c:v>
                </c:pt>
                <c:pt idx="9">
                  <c:v>Chappal </c:v>
                </c:pt>
              </c:strCache>
            </c:strRef>
          </c:cat>
          <c:val>
            <c:numRef>
              <c:f>Sheet1!$D$5:$D$14</c:f>
              <c:numCache>
                <c:formatCode>General</c:formatCode>
                <c:ptCount val="10"/>
                <c:pt idx="0">
                  <c:v>14</c:v>
                </c:pt>
                <c:pt idx="1">
                  <c:v>18</c:v>
                </c:pt>
                <c:pt idx="2">
                  <c:v>12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</c:chart>
  <c:txPr>
    <a:bodyPr/>
    <a:lstStyle/>
    <a:p>
      <a:pPr>
        <a:defRPr>
          <a:latin typeface="Gill Sans MT" pitchFamily="34" charset="0"/>
        </a:defRPr>
      </a:pPr>
      <a:endParaRPr lang="en-US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657009451919191"/>
          <c:y val="5.7853987763724732E-2"/>
          <c:w val="0.44755530904697233"/>
          <c:h val="0.89822930670251588"/>
        </c:manualLayout>
      </c:layout>
      <c:pieChart>
        <c:varyColors val="1"/>
        <c:ser>
          <c:idx val="0"/>
          <c:order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Sheet1!$I$5:$I$14</c:f>
              <c:strCache>
                <c:ptCount val="10"/>
                <c:pt idx="0">
                  <c:v>Closed Stalls</c:v>
                </c:pt>
                <c:pt idx="1">
                  <c:v>Eateries Vendors</c:v>
                </c:pt>
                <c:pt idx="2">
                  <c:v>Vegetables</c:v>
                </c:pt>
                <c:pt idx="3">
                  <c:v>Car Repairing</c:v>
                </c:pt>
                <c:pt idx="4">
                  <c:v>Paan</c:v>
                </c:pt>
                <c:pt idx="5">
                  <c:v>Barbers</c:v>
                </c:pt>
                <c:pt idx="6">
                  <c:v>Snacks</c:v>
                </c:pt>
                <c:pt idx="7">
                  <c:v>Laundry</c:v>
                </c:pt>
                <c:pt idx="8">
                  <c:v>Cobbler</c:v>
                </c:pt>
                <c:pt idx="9">
                  <c:v>Chappal </c:v>
                </c:pt>
              </c:strCache>
            </c:strRef>
          </c:cat>
          <c:val>
            <c:numRef>
              <c:f>Sheet1!$E$5:$E$14</c:f>
              <c:numCache>
                <c:formatCode>General</c:formatCode>
                <c:ptCount val="10"/>
                <c:pt idx="0">
                  <c:v>14</c:v>
                </c:pt>
                <c:pt idx="1">
                  <c:v>37</c:v>
                </c:pt>
                <c:pt idx="2">
                  <c:v>13</c:v>
                </c:pt>
                <c:pt idx="3">
                  <c:v>8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</c:chart>
  <c:txPr>
    <a:bodyPr/>
    <a:lstStyle/>
    <a:p>
      <a:pPr>
        <a:defRPr>
          <a:latin typeface="Gill Sans MT" pitchFamily="34" charset="0"/>
        </a:defRPr>
      </a:pPr>
      <a:endParaRPr lang="en-US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7221D-D581-4F3D-B916-E501199EE823}" type="datetimeFigureOut">
              <a:rPr lang="en-IN" smtClean="0"/>
              <a:pPr/>
              <a:t>13-05-2017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6E89D-B903-41A5-A39E-20BA456A9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65815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6E89D-B903-41A5-A39E-20BA456A963D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6E89D-B903-41A5-A39E-20BA456A963D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4269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3C3DB-1B76-4246-8F97-5AD8D09B34B0}" type="datetimeFigureOut">
              <a:rPr lang="en-US" smtClean="0"/>
              <a:pPr/>
              <a:t>13/05/2017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E29AD-2B6C-415C-A140-6980911580D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hart" Target="../charts/chart6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chart" Target="../charts/char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07620" y="72008"/>
            <a:ext cx="6270778" cy="6597352"/>
            <a:chOff x="3390900" y="142851"/>
            <a:chExt cx="5681694" cy="5977589"/>
          </a:xfrm>
        </p:grpSpPr>
        <p:grpSp>
          <p:nvGrpSpPr>
            <p:cNvPr id="13" name="Group 12"/>
            <p:cNvGrpSpPr/>
            <p:nvPr/>
          </p:nvGrpSpPr>
          <p:grpSpPr>
            <a:xfrm>
              <a:off x="3390900" y="142851"/>
              <a:ext cx="5622175" cy="5835287"/>
              <a:chOff x="3390900" y="142851"/>
              <a:chExt cx="5622175" cy="5835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screen">
                <a:grayscl/>
                <a:lum bright="1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426" y="4186488"/>
                <a:ext cx="2400464" cy="1791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screen">
                <a:grayscl/>
                <a:lum bright="1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86380" y="2033577"/>
                <a:ext cx="2117164" cy="203793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screen">
                <a:grayscl/>
                <a:lum bright="1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38700" y="4186488"/>
                <a:ext cx="1695464" cy="178965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screen">
                <a:grayscl/>
                <a:lum bright="1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390900" y="142851"/>
                <a:ext cx="2388543" cy="179140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screen">
                <a:grayscl/>
                <a:lum bright="1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90900" y="2038340"/>
                <a:ext cx="1824042" cy="2019315"/>
              </a:xfrm>
              <a:prstGeom prst="rect">
                <a:avLst/>
              </a:prstGeom>
            </p:spPr>
          </p:pic>
          <p:pic>
            <p:nvPicPr>
              <p:cNvPr id="9" name="Content Placeholder 3"/>
              <p:cNvPicPr>
                <a:picLocks noChangeAspect="1"/>
              </p:cNvPicPr>
              <p:nvPr/>
            </p:nvPicPr>
            <p:blipFill>
              <a:blip r:embed="rId7" cstate="screen">
                <a:grayscl/>
                <a:lum bright="1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7484303" y="2033579"/>
                <a:ext cx="1528772" cy="203836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 cstate="screen">
                <a:grayscl/>
                <a:lum bright="10000"/>
                <a:extLst>
                  <a:ext uri="{BEBA8EAE-BF5A-486C-A8C5-ECC9F3942E4B}">
                    <a14:imgProps xmlns:a14="http://schemas.microsoft.com/office/drawing/2010/main" xmlns="">
                      <a14:imgLayer r:embed="rId9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830277" y="146423"/>
                <a:ext cx="3180861" cy="1782403"/>
              </a:xfrm>
              <a:prstGeom prst="rect">
                <a:avLst/>
              </a:prstGeom>
            </p:spPr>
          </p:pic>
          <p:pic>
            <p:nvPicPr>
              <p:cNvPr id="12" name="Content Placeholder 3"/>
              <p:cNvPicPr>
                <a:picLocks noChangeAspect="1"/>
              </p:cNvPicPr>
              <p:nvPr/>
            </p:nvPicPr>
            <p:blipFill>
              <a:blip r:embed="rId10" cstate="screen">
                <a:grayscl/>
                <a:lum bright="1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3600" y="4183336"/>
                <a:ext cx="1382714" cy="1782734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7572396" y="5935774"/>
              <a:ext cx="15001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</a:rPr>
                <a:t>Pictures’ Source: Students of TISS</a:t>
              </a:r>
              <a:endParaRPr lang="en-IN" sz="6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432" y="6605303"/>
            <a:ext cx="43264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Gill Sans MT" pitchFamily="34" charset="0"/>
              </a:rPr>
              <a:t>Hunnarshala</a:t>
            </a:r>
            <a:r>
              <a:rPr lang="en-US" sz="1000" dirty="0" smtClean="0">
                <a:latin typeface="Gill Sans MT" pitchFamily="34" charset="0"/>
              </a:rPr>
              <a:t> Foundation, Bhuj</a:t>
            </a:r>
            <a:endParaRPr lang="en-IN" sz="1000" dirty="0">
              <a:latin typeface="Gill Sans M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9461" y="6612805"/>
            <a:ext cx="43264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Gill Sans MT" pitchFamily="34" charset="0"/>
              </a:rPr>
              <a:t>13</a:t>
            </a:r>
            <a:r>
              <a:rPr lang="en-US" sz="1000" baseline="30000" dirty="0" smtClean="0">
                <a:latin typeface="Gill Sans MT" pitchFamily="34" charset="0"/>
              </a:rPr>
              <a:t>h</a:t>
            </a:r>
            <a:r>
              <a:rPr lang="en-US" sz="1000" dirty="0" smtClean="0">
                <a:latin typeface="Gill Sans MT" pitchFamily="34" charset="0"/>
              </a:rPr>
              <a:t> May </a:t>
            </a:r>
            <a:r>
              <a:rPr lang="en-US" sz="1000" dirty="0">
                <a:latin typeface="Gill Sans MT" pitchFamily="34" charset="0"/>
              </a:rPr>
              <a:t>2017</a:t>
            </a:r>
            <a:endParaRPr lang="en-IN" sz="1000" dirty="0">
              <a:latin typeface="Gill Sans M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2170328"/>
            <a:ext cx="2751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u-IN" sz="2000" b="1" dirty="0" smtClean="0">
                <a:ea typeface="Calibri" panose="020F0502020204030204" pitchFamily="34" charset="0"/>
              </a:rPr>
              <a:t>લારીવાળા</a:t>
            </a:r>
            <a:r>
              <a:rPr lang="en-US" sz="2000" b="1" dirty="0" smtClean="0">
                <a:ea typeface="Calibri" panose="020F0502020204030204" pitchFamily="34" charset="0"/>
              </a:rPr>
              <a:t> </a:t>
            </a:r>
            <a:r>
              <a:rPr lang="gu-IN" sz="2000" b="1" dirty="0"/>
              <a:t>અને ફેરિયાઓ નું સંગઠન </a:t>
            </a:r>
            <a:endParaRPr lang="en-US" sz="2000" b="1" dirty="0" smtClean="0"/>
          </a:p>
          <a:p>
            <a:pPr algn="ctr"/>
            <a:r>
              <a:rPr lang="gu-IN" sz="2000" b="1" dirty="0" smtClean="0"/>
              <a:t>અને </a:t>
            </a:r>
            <a:r>
              <a:rPr lang="gu-IN" sz="2000" b="1" dirty="0"/>
              <a:t>ટ્રાફિક વ્યવસ્થા</a:t>
            </a:r>
            <a:endParaRPr lang="en-I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xmlns="" val="3881814203"/>
              </p:ext>
            </p:extLst>
          </p:nvPr>
        </p:nvGraphicFramePr>
        <p:xfrm>
          <a:off x="251520" y="548680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1779"/>
            <a:ext cx="91439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Source:	NASVI;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Statistics &amp; the Street Vendors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; www.nasvinet.org; Accessed: 18/12/2016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3795" y="6242447"/>
            <a:ext cx="683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 err="1" smtClean="0"/>
              <a:t>દિલ્લી</a:t>
            </a:r>
            <a:endParaRPr lang="en-IN" sz="1600" dirty="0"/>
          </a:p>
        </p:txBody>
      </p:sp>
      <p:sp>
        <p:nvSpPr>
          <p:cNvPr id="9" name="Rectangle 8"/>
          <p:cNvSpPr/>
          <p:nvPr/>
        </p:nvSpPr>
        <p:spPr>
          <a:xfrm>
            <a:off x="5868144" y="6242447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1600" dirty="0"/>
              <a:t>મુંબઈ</a:t>
            </a:r>
            <a:endParaRPr lang="en-IN" sz="1600" dirty="0"/>
          </a:p>
        </p:txBody>
      </p:sp>
      <p:sp>
        <p:nvSpPr>
          <p:cNvPr id="11" name="Rectangle 10"/>
          <p:cNvSpPr/>
          <p:nvPr/>
        </p:nvSpPr>
        <p:spPr>
          <a:xfrm>
            <a:off x="7482036" y="6242447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1600" dirty="0"/>
              <a:t>કોલકાતા</a:t>
            </a:r>
            <a:endParaRPr lang="en-IN" sz="1600" dirty="0"/>
          </a:p>
        </p:txBody>
      </p:sp>
      <p:sp>
        <p:nvSpPr>
          <p:cNvPr id="12" name="Rectangle 11"/>
          <p:cNvSpPr/>
          <p:nvPr/>
        </p:nvSpPr>
        <p:spPr>
          <a:xfrm>
            <a:off x="2579446" y="6242447"/>
            <a:ext cx="683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1600" dirty="0"/>
              <a:t>પટણા</a:t>
            </a:r>
            <a:endParaRPr lang="en-IN" sz="1600" dirty="0"/>
          </a:p>
        </p:txBody>
      </p:sp>
      <p:sp>
        <p:nvSpPr>
          <p:cNvPr id="13" name="Rectangle 12"/>
          <p:cNvSpPr/>
          <p:nvPr/>
        </p:nvSpPr>
        <p:spPr>
          <a:xfrm>
            <a:off x="755576" y="6242447"/>
            <a:ext cx="1056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1600" dirty="0"/>
              <a:t>અમદાવાદ</a:t>
            </a:r>
            <a:endParaRPr lang="en-IN" sz="1600" dirty="0"/>
          </a:p>
        </p:txBody>
      </p:sp>
      <p:sp>
        <p:nvSpPr>
          <p:cNvPr id="4" name="Rectangle 3"/>
          <p:cNvSpPr/>
          <p:nvPr/>
        </p:nvSpPr>
        <p:spPr>
          <a:xfrm>
            <a:off x="3579579" y="980728"/>
            <a:ext cx="1874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2000" dirty="0" smtClean="0"/>
              <a:t>વાર્ષિક</a:t>
            </a:r>
            <a:r>
              <a:rPr lang="en-US" sz="2000" dirty="0" smtClean="0"/>
              <a:t> </a:t>
            </a:r>
            <a:r>
              <a:rPr lang="gu-IN" sz="2000" dirty="0"/>
              <a:t>ટર્નઓવર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xmlns="" val="364183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7955" y="921773"/>
            <a:ext cx="3056045" cy="445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43240" y="928670"/>
            <a:ext cx="308467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943184"/>
            <a:ext cx="3234931" cy="442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0" y="5429264"/>
            <a:ext cx="32146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Gill Sans MT" pitchFamily="34" charset="0"/>
              </a:rPr>
              <a:t>Supreme Court Ruling, Sept 2013</a:t>
            </a:r>
            <a:endParaRPr lang="en-IN" sz="1050" dirty="0">
              <a:latin typeface="Gill Sans M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14678" y="5429264"/>
            <a:ext cx="30003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SUSV Scheme (Central) for Vendors, Dec 2013</a:t>
            </a:r>
            <a:endParaRPr lang="en-IN" sz="1050" dirty="0"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15074" y="5429264"/>
            <a:ext cx="29289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Street Vendors Act, 2014</a:t>
            </a:r>
            <a:endParaRPr lang="en-IN" sz="1050" dirty="0">
              <a:latin typeface="Gill Sans M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5747814"/>
            <a:ext cx="3214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u-IN" sz="1400" dirty="0">
                <a:latin typeface="Gill Sans MT" pitchFamily="34" charset="0"/>
              </a:rPr>
              <a:t>સુપ્રીમ કોર્ટ </a:t>
            </a:r>
            <a:r>
              <a:rPr lang="gu-IN" sz="1400" dirty="0"/>
              <a:t>નિર્ણય</a:t>
            </a:r>
            <a:r>
              <a:rPr lang="gu-IN" sz="1400" dirty="0" smtClean="0">
                <a:latin typeface="Gill Sans MT" pitchFamily="34" charset="0"/>
              </a:rPr>
              <a:t>, </a:t>
            </a:r>
            <a:r>
              <a:rPr lang="gu-IN" sz="1400" dirty="0">
                <a:latin typeface="Gill Sans MT" pitchFamily="34" charset="0"/>
              </a:rPr>
              <a:t>સપ્ટેમ્બર 2013</a:t>
            </a:r>
            <a:endParaRPr lang="en-IN" sz="1200" dirty="0">
              <a:latin typeface="Gill Sans M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14678" y="5731604"/>
            <a:ext cx="3000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u-IN" sz="1400" dirty="0">
                <a:latin typeface="Gill Sans MT" pitchFamily="34" charset="0"/>
              </a:rPr>
              <a:t>વેન્ડર્સ માટે </a:t>
            </a:r>
            <a:r>
              <a:rPr lang="gu-IN" sz="1400" dirty="0" smtClean="0">
                <a:latin typeface="Gill Sans MT" pitchFamily="34" charset="0"/>
              </a:rPr>
              <a:t>એસ</a:t>
            </a:r>
            <a:r>
              <a:rPr lang="en-US" sz="1400" dirty="0" smtClean="0">
                <a:latin typeface="Gill Sans MT" pitchFamily="34" charset="0"/>
              </a:rPr>
              <a:t>.</a:t>
            </a:r>
            <a:r>
              <a:rPr lang="gu-IN" sz="1400" dirty="0" smtClean="0">
                <a:latin typeface="Gill Sans MT" pitchFamily="34" charset="0"/>
              </a:rPr>
              <a:t>યુ</a:t>
            </a:r>
            <a:r>
              <a:rPr lang="en-US" sz="1400" dirty="0" smtClean="0">
                <a:latin typeface="Gill Sans MT" pitchFamily="34" charset="0"/>
              </a:rPr>
              <a:t>.</a:t>
            </a:r>
            <a:r>
              <a:rPr lang="gu-IN" sz="1400" dirty="0" smtClean="0">
                <a:latin typeface="Gill Sans MT" pitchFamily="34" charset="0"/>
              </a:rPr>
              <a:t>એસ</a:t>
            </a:r>
            <a:r>
              <a:rPr lang="en-US" sz="1400" dirty="0" smtClean="0">
                <a:latin typeface="Gill Sans MT" pitchFamily="34" charset="0"/>
              </a:rPr>
              <a:t>.</a:t>
            </a:r>
            <a:r>
              <a:rPr lang="gu-IN" sz="1400" dirty="0" smtClean="0">
                <a:latin typeface="Gill Sans MT" pitchFamily="34" charset="0"/>
              </a:rPr>
              <a:t>વી</a:t>
            </a:r>
            <a:r>
              <a:rPr lang="en-US" sz="1400" dirty="0" smtClean="0">
                <a:latin typeface="Gill Sans MT" pitchFamily="34" charset="0"/>
              </a:rPr>
              <a:t>.</a:t>
            </a:r>
            <a:r>
              <a:rPr lang="gu-IN" sz="1400" dirty="0" smtClean="0">
                <a:latin typeface="Gill Sans MT" pitchFamily="34" charset="0"/>
              </a:rPr>
              <a:t> </a:t>
            </a:r>
            <a:r>
              <a:rPr lang="gu-IN" sz="1400" dirty="0">
                <a:latin typeface="Gill Sans MT" pitchFamily="34" charset="0"/>
              </a:rPr>
              <a:t>સ્કીમ (સેન્ટ્રલ), ડિસેમ્બર 2013</a:t>
            </a:r>
            <a:endParaRPr lang="en-IN" sz="1200" dirty="0">
              <a:latin typeface="Gill Sans MT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15074" y="5746220"/>
            <a:ext cx="29289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u-IN" sz="1400" dirty="0">
                <a:latin typeface="Gill Sans MT" pitchFamily="34" charset="0"/>
              </a:rPr>
              <a:t>શેરી વિક્રેતાઓ </a:t>
            </a:r>
            <a:r>
              <a:rPr lang="gu-IN" sz="1400" dirty="0" smtClean="0">
                <a:latin typeface="Gill Sans MT" pitchFamily="34" charset="0"/>
              </a:rPr>
              <a:t>એક્ટ</a:t>
            </a:r>
            <a:r>
              <a:rPr lang="en-US" sz="1400" dirty="0" smtClean="0">
                <a:latin typeface="Gill Sans MT" pitchFamily="34" charset="0"/>
              </a:rPr>
              <a:t>,</a:t>
            </a:r>
            <a:r>
              <a:rPr lang="gu-IN" sz="1400" dirty="0" smtClean="0">
                <a:latin typeface="Gill Sans MT" pitchFamily="34" charset="0"/>
              </a:rPr>
              <a:t> </a:t>
            </a:r>
            <a:r>
              <a:rPr lang="gu-IN" sz="1400" dirty="0">
                <a:latin typeface="Gill Sans MT" pitchFamily="34" charset="0"/>
              </a:rPr>
              <a:t>2014</a:t>
            </a:r>
            <a:endParaRPr lang="en-IN" sz="12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9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37" y="338554"/>
            <a:ext cx="5637624" cy="65194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88668"/>
            <a:ext cx="191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dirty="0"/>
              <a:t>ગુજરાત</a:t>
            </a:r>
            <a:r>
              <a:rPr lang="en-IN" dirty="0" smtClean="0"/>
              <a:t> </a:t>
            </a:r>
            <a:r>
              <a:rPr lang="en-IN" dirty="0" err="1" smtClean="0"/>
              <a:t>સૂચનાપત્ર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1251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257800"/>
            <a:ext cx="914399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2400" spc="300" dirty="0" smtClean="0">
                <a:solidFill>
                  <a:schemeClr val="bg1"/>
                </a:solidFill>
                <a:latin typeface="Gill Sans MT" pitchFamily="34" charset="0"/>
              </a:rPr>
              <a:t> IS THE VISION? </a:t>
            </a:r>
            <a:endParaRPr lang="en-IN" sz="24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IS THE VISION?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026" name="Picture 2" descr="H:\HF\Urban Workshop\Vendors\For ppt\85dcf9619c6c82e08cd7f7d29f3abd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3048000" cy="4572000"/>
          </a:xfrm>
          <a:prstGeom prst="rect">
            <a:avLst/>
          </a:prstGeom>
          <a:noFill/>
        </p:spPr>
      </p:pic>
      <p:pic>
        <p:nvPicPr>
          <p:cNvPr id="1027" name="Picture 3" descr="H:\HF\Urban Workshop\Vendors\For ppt\gilli-dan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85800"/>
            <a:ext cx="2667000" cy="2667000"/>
          </a:xfrm>
          <a:prstGeom prst="rect">
            <a:avLst/>
          </a:prstGeom>
          <a:noFill/>
        </p:spPr>
      </p:pic>
      <p:pic>
        <p:nvPicPr>
          <p:cNvPr id="1028" name="Picture 4" descr="H:\HF\Urban Workshop\Vendors\For ppt\4608168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505200"/>
            <a:ext cx="2666999" cy="1765299"/>
          </a:xfrm>
          <a:prstGeom prst="rect">
            <a:avLst/>
          </a:prstGeom>
          <a:noFill/>
        </p:spPr>
      </p:pic>
      <p:pic>
        <p:nvPicPr>
          <p:cNvPr id="1029" name="Picture 5" descr="H:\HF\Urban Workshop\Vendors\For ppt\article-2254504-16AE768D000005DC-170_634x643.jpg"/>
          <p:cNvPicPr>
            <a:picLocks noChangeAspect="1" noChangeArrowheads="1"/>
          </p:cNvPicPr>
          <p:nvPr/>
        </p:nvPicPr>
        <p:blipFill>
          <a:blip r:embed="rId5"/>
          <a:srcRect t="7395" b="5678"/>
          <a:stretch>
            <a:fillRect/>
          </a:stretch>
        </p:blipFill>
        <p:spPr bwMode="auto">
          <a:xfrm>
            <a:off x="5867400" y="685800"/>
            <a:ext cx="3048000" cy="2686987"/>
          </a:xfrm>
          <a:prstGeom prst="rect">
            <a:avLst/>
          </a:prstGeom>
          <a:noFill/>
        </p:spPr>
      </p:pic>
      <p:pic>
        <p:nvPicPr>
          <p:cNvPr id="1030" name="Picture 6" descr="H:\HF\Urban Workshop\Vendors\For ppt\Hawaii-Indian-Wedding-IQPhoto-Studio-30.jpg"/>
          <p:cNvPicPr>
            <a:picLocks noChangeAspect="1" noChangeArrowheads="1"/>
          </p:cNvPicPr>
          <p:nvPr/>
        </p:nvPicPr>
        <p:blipFill>
          <a:blip r:embed="rId6"/>
          <a:srcRect t="7702" b="6584"/>
          <a:stretch>
            <a:fillRect/>
          </a:stretch>
        </p:blipFill>
        <p:spPr bwMode="auto">
          <a:xfrm>
            <a:off x="5867400" y="3507698"/>
            <a:ext cx="3018777" cy="1723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25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IS THE VISION?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026" name="Picture 2" descr="H:\HF\Urban Workshop\Vendors\For ppt\BL28_THINK2_DC_271287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400550" cy="4248330"/>
          </a:xfrm>
          <a:prstGeom prst="rect">
            <a:avLst/>
          </a:prstGeom>
          <a:noFill/>
        </p:spPr>
      </p:pic>
      <p:pic>
        <p:nvPicPr>
          <p:cNvPr id="1027" name="Picture 3" descr="H:\HF\Urban Workshop\Vendors\For ppt\1484291852.jpg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4572000" y="1143000"/>
            <a:ext cx="45720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8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IS THE VISION?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311"/>
            <a:ext cx="9144000" cy="632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48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IS THE VISION?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0717"/>
            <a:ext cx="9143999" cy="631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48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IS THE VISION?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2591" t="8594" r="18009"/>
          <a:stretch>
            <a:fillRect/>
          </a:stretch>
        </p:blipFill>
        <p:spPr bwMode="auto">
          <a:xfrm>
            <a:off x="19050" y="171450"/>
            <a:ext cx="90297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48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2338" t="8889" r="12699"/>
          <a:stretch>
            <a:fillRect/>
          </a:stretch>
        </p:blipFill>
        <p:spPr bwMode="auto">
          <a:xfrm>
            <a:off x="19050" y="6096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IS THE VISION?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THE QUESTIONS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1244632"/>
            <a:ext cx="64807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200" dirty="0" smtClean="0">
                <a:latin typeface="Gill Sans MT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2200" dirty="0" smtClean="0">
                <a:latin typeface="Gill Sans MT" pitchFamily="34" charset="0"/>
              </a:rPr>
              <a:t> are they?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latin typeface="Gill Sans MT" pitchFamily="34" charset="0"/>
              </a:rPr>
              <a:t>(</a:t>
            </a:r>
            <a:r>
              <a:rPr lang="gu-IN" sz="2000" dirty="0">
                <a:latin typeface="Gill Sans MT" pitchFamily="34" charset="0"/>
              </a:rPr>
              <a:t>તેઓ કોણ છે?</a:t>
            </a:r>
            <a:r>
              <a:rPr lang="en-US" sz="2000" dirty="0" smtClean="0">
                <a:latin typeface="Gill Sans MT" pitchFamily="34" charset="0"/>
              </a:rPr>
              <a:t>)</a:t>
            </a:r>
          </a:p>
          <a:p>
            <a:pPr marL="357188" indent="-357188">
              <a:lnSpc>
                <a:spcPct val="200000"/>
              </a:lnSpc>
              <a:buFont typeface="Courier New" pitchFamily="49" charset="0"/>
              <a:buChar char="o"/>
            </a:pPr>
            <a:endParaRPr lang="en-US" sz="2200" dirty="0">
              <a:latin typeface="Gill Sans MT" pitchFamily="34" charset="0"/>
            </a:endParaRPr>
          </a:p>
          <a:p>
            <a:pPr marL="357188" indent="-357188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200" dirty="0" smtClean="0">
                <a:latin typeface="Gill Sans MT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2200" dirty="0" smtClean="0">
                <a:latin typeface="Gill Sans MT" pitchFamily="34" charset="0"/>
              </a:rPr>
              <a:t> is the vision?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latin typeface="Gill Sans MT" pitchFamily="34" charset="0"/>
              </a:rPr>
              <a:t>(</a:t>
            </a:r>
            <a:r>
              <a:rPr lang="gu-IN" sz="2000" dirty="0" smtClean="0">
                <a:latin typeface="Gill Sans MT" pitchFamily="34" charset="0"/>
              </a:rPr>
              <a:t>વિ</a:t>
            </a:r>
            <a:r>
              <a:rPr lang="gu-IN" sz="2000" dirty="0" smtClean="0"/>
              <a:t>જન</a:t>
            </a:r>
            <a:r>
              <a:rPr lang="en-US" sz="2000" dirty="0" smtClean="0">
                <a:latin typeface="Gill Sans MT" pitchFamily="34" charset="0"/>
              </a:rPr>
              <a:t> </a:t>
            </a:r>
            <a:r>
              <a:rPr lang="gu-IN" sz="2000" dirty="0" smtClean="0">
                <a:latin typeface="Gill Sans MT" pitchFamily="34" charset="0"/>
              </a:rPr>
              <a:t>શું </a:t>
            </a:r>
            <a:r>
              <a:rPr lang="gu-IN" sz="2000" dirty="0">
                <a:latin typeface="Gill Sans MT" pitchFamily="34" charset="0"/>
              </a:rPr>
              <a:t>છે?</a:t>
            </a:r>
            <a:r>
              <a:rPr lang="en-US" sz="2000" dirty="0" smtClean="0">
                <a:latin typeface="Gill Sans MT" pitchFamily="34" charset="0"/>
              </a:rPr>
              <a:t>)</a:t>
            </a:r>
          </a:p>
          <a:p>
            <a:pPr marL="357188" indent="-357188">
              <a:lnSpc>
                <a:spcPct val="200000"/>
              </a:lnSpc>
              <a:buFont typeface="Courier New" pitchFamily="49" charset="0"/>
              <a:buChar char="o"/>
            </a:pPr>
            <a:endParaRPr lang="en-US" sz="2200" dirty="0">
              <a:latin typeface="Gill Sans MT" pitchFamily="34" charset="0"/>
            </a:endParaRPr>
          </a:p>
          <a:p>
            <a:pPr marL="357188" indent="-357188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200" dirty="0" smtClean="0">
                <a:latin typeface="Gill Sans MT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Gill Sans MT" pitchFamily="34" charset="0"/>
              </a:rPr>
              <a:t>How</a:t>
            </a:r>
            <a:r>
              <a:rPr lang="en-US" sz="2200" dirty="0" smtClean="0">
                <a:latin typeface="Gill Sans MT" pitchFamily="34" charset="0"/>
              </a:rPr>
              <a:t> should we move towards the vision?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latin typeface="Gill Sans MT" pitchFamily="34" charset="0"/>
              </a:rPr>
              <a:t>(</a:t>
            </a:r>
            <a:r>
              <a:rPr lang="gu-IN" sz="2000" dirty="0" smtClean="0">
                <a:latin typeface="Gill Sans MT" pitchFamily="34" charset="0"/>
              </a:rPr>
              <a:t>વિજન</a:t>
            </a:r>
            <a:r>
              <a:rPr lang="en-US" sz="2000" dirty="0" smtClean="0">
                <a:latin typeface="Gill Sans MT" pitchFamily="34" charset="0"/>
              </a:rPr>
              <a:t> </a:t>
            </a:r>
            <a:r>
              <a:rPr lang="gu-IN" sz="2000" dirty="0" smtClean="0">
                <a:latin typeface="Gill Sans MT" pitchFamily="34" charset="0"/>
              </a:rPr>
              <a:t>તરફ </a:t>
            </a:r>
            <a:r>
              <a:rPr lang="gu-IN" sz="2000" dirty="0">
                <a:latin typeface="Gill Sans MT" pitchFamily="34" charset="0"/>
              </a:rPr>
              <a:t>આપણે કેવી રીતે આગળ </a:t>
            </a:r>
            <a:r>
              <a:rPr lang="gu-IN" sz="2000" dirty="0" smtClean="0">
                <a:latin typeface="Gill Sans MT" pitchFamily="34" charset="0"/>
              </a:rPr>
              <a:t>વધવું</a:t>
            </a:r>
            <a:r>
              <a:rPr lang="en-US" sz="2000" dirty="0" smtClean="0">
                <a:latin typeface="Gill Sans MT" pitchFamily="34" charset="0"/>
              </a:rPr>
              <a:t> </a:t>
            </a:r>
            <a:r>
              <a:rPr lang="gu-IN" sz="2000" dirty="0" smtClean="0">
                <a:latin typeface="Gill Sans MT" pitchFamily="34" charset="0"/>
              </a:rPr>
              <a:t>જોઈએ</a:t>
            </a:r>
            <a:r>
              <a:rPr lang="gu-IN" sz="2000" dirty="0">
                <a:latin typeface="Gill Sans MT" pitchFamily="34" charset="0"/>
              </a:rPr>
              <a:t>?</a:t>
            </a:r>
            <a:r>
              <a:rPr lang="en-US" sz="2000" dirty="0" smtClean="0">
                <a:latin typeface="Gill Sans MT" pitchFamily="34" charset="0"/>
              </a:rPr>
              <a:t>)</a:t>
            </a:r>
            <a:endParaRPr lang="en-US" sz="2000" dirty="0">
              <a:latin typeface="Gill Sans MT" pitchFamily="34" charset="0"/>
            </a:endParaRPr>
          </a:p>
          <a:p>
            <a:pPr>
              <a:lnSpc>
                <a:spcPct val="200000"/>
              </a:lnSpc>
            </a:pPr>
            <a:endParaRPr lang="en-IN" sz="2200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WHAT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IS THE VISION?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3581" t="16126" r="12346"/>
          <a:stretch>
            <a:fillRect/>
          </a:stretch>
        </p:blipFill>
        <p:spPr bwMode="auto">
          <a:xfrm>
            <a:off x="0" y="990600"/>
            <a:ext cx="9144000" cy="58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48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257800"/>
            <a:ext cx="914399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24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24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349039"/>
            <a:ext cx="6891841" cy="650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806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0"/>
            <a:ext cx="4908550" cy="4289425"/>
            <a:chOff x="130632" y="2328339"/>
            <a:chExt cx="4908319" cy="4290175"/>
          </a:xfrm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30632" y="2328339"/>
              <a:ext cx="4908319" cy="4290175"/>
              <a:chOff x="719485" y="68907"/>
              <a:chExt cx="7767290" cy="6789093"/>
            </a:xfrm>
          </p:grpSpPr>
          <p:pic>
            <p:nvPicPr>
              <p:cNvPr id="8" name="Picture 3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lum bright="2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17300" t="1006" r="17130"/>
              <a:stretch>
                <a:fillRect/>
              </a:stretch>
            </p:blipFill>
            <p:spPr bwMode="auto">
              <a:xfrm>
                <a:off x="719485" y="68907"/>
                <a:ext cx="7767290" cy="6789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Straight Connector 3"/>
              <p:cNvCxnSpPr/>
              <p:nvPr/>
            </p:nvCxnSpPr>
            <p:spPr>
              <a:xfrm>
                <a:off x="4158496" y="3018720"/>
                <a:ext cx="155748" cy="527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9"/>
              <p:cNvSpPr/>
              <p:nvPr/>
            </p:nvSpPr>
            <p:spPr>
              <a:xfrm>
                <a:off x="4181104" y="2958417"/>
                <a:ext cx="143188" cy="118094"/>
              </a:xfrm>
              <a:custGeom>
                <a:avLst/>
                <a:gdLst>
                  <a:gd name="connsiteX0" fmla="*/ 0 w 142968"/>
                  <a:gd name="connsiteY0" fmla="*/ 0 h 119140"/>
                  <a:gd name="connsiteX1" fmla="*/ 74463 w 142968"/>
                  <a:gd name="connsiteY1" fmla="*/ 32764 h 119140"/>
                  <a:gd name="connsiteX2" fmla="*/ 142968 w 142968"/>
                  <a:gd name="connsiteY2" fmla="*/ 95312 h 119140"/>
                  <a:gd name="connsiteX3" fmla="*/ 128076 w 142968"/>
                  <a:gd name="connsiteY3" fmla="*/ 119140 h 11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968" h="119140">
                    <a:moveTo>
                      <a:pt x="0" y="0"/>
                    </a:moveTo>
                    <a:lnTo>
                      <a:pt x="74463" y="32764"/>
                    </a:lnTo>
                    <a:lnTo>
                      <a:pt x="142968" y="95312"/>
                    </a:lnTo>
                    <a:lnTo>
                      <a:pt x="128076" y="1191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Gill Sans MT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4095694" y="2996107"/>
                <a:ext cx="303960" cy="572877"/>
              </a:xfrm>
              <a:custGeom>
                <a:avLst/>
                <a:gdLst>
                  <a:gd name="connsiteX0" fmla="*/ 0 w 303807"/>
                  <a:gd name="connsiteY0" fmla="*/ 571872 h 571872"/>
                  <a:gd name="connsiteX1" fmla="*/ 101269 w 303807"/>
                  <a:gd name="connsiteY1" fmla="*/ 345506 h 571872"/>
                  <a:gd name="connsiteX2" fmla="*/ 145946 w 303807"/>
                  <a:gd name="connsiteY2" fmla="*/ 250194 h 571872"/>
                  <a:gd name="connsiteX3" fmla="*/ 211473 w 303807"/>
                  <a:gd name="connsiteY3" fmla="*/ 104247 h 571872"/>
                  <a:gd name="connsiteX4" fmla="*/ 217430 w 303807"/>
                  <a:gd name="connsiteY4" fmla="*/ 80419 h 571872"/>
                  <a:gd name="connsiteX5" fmla="*/ 244237 w 303807"/>
                  <a:gd name="connsiteY5" fmla="*/ 41699 h 571872"/>
                  <a:gd name="connsiteX6" fmla="*/ 303807 w 303807"/>
                  <a:gd name="connsiteY6" fmla="*/ 0 h 57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3807" h="571872">
                    <a:moveTo>
                      <a:pt x="0" y="571872"/>
                    </a:moveTo>
                    <a:lnTo>
                      <a:pt x="101269" y="345506"/>
                    </a:lnTo>
                    <a:lnTo>
                      <a:pt x="145946" y="250194"/>
                    </a:lnTo>
                    <a:lnTo>
                      <a:pt x="211473" y="104247"/>
                    </a:lnTo>
                    <a:lnTo>
                      <a:pt x="217430" y="80419"/>
                    </a:lnTo>
                    <a:lnTo>
                      <a:pt x="244237" y="41699"/>
                    </a:lnTo>
                    <a:lnTo>
                      <a:pt x="303807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Gill Sans MT" pitchFamily="34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4311731" y="3073998"/>
                <a:ext cx="188405" cy="35177"/>
              </a:xfrm>
              <a:custGeom>
                <a:avLst/>
                <a:gdLst>
                  <a:gd name="connsiteX0" fmla="*/ 0 w 187646"/>
                  <a:gd name="connsiteY0" fmla="*/ 0 h 35742"/>
                  <a:gd name="connsiteX1" fmla="*/ 98291 w 187646"/>
                  <a:gd name="connsiteY1" fmla="*/ 20849 h 35742"/>
                  <a:gd name="connsiteX2" fmla="*/ 187646 w 187646"/>
                  <a:gd name="connsiteY2" fmla="*/ 35742 h 35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646" h="35742">
                    <a:moveTo>
                      <a:pt x="0" y="0"/>
                    </a:moveTo>
                    <a:lnTo>
                      <a:pt x="98291" y="20849"/>
                    </a:lnTo>
                    <a:lnTo>
                      <a:pt x="187646" y="35742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Gill Sans MT" pitchFamily="34" charset="0"/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1806953" y="5872259"/>
              <a:ext cx="290499" cy="273098"/>
            </a:xfrm>
            <a:custGeom>
              <a:avLst/>
              <a:gdLst>
                <a:gd name="connsiteX0" fmla="*/ 26194 w 290512"/>
                <a:gd name="connsiteY0" fmla="*/ 269081 h 273843"/>
                <a:gd name="connsiteX1" fmla="*/ 57150 w 290512"/>
                <a:gd name="connsiteY1" fmla="*/ 223837 h 273843"/>
                <a:gd name="connsiteX2" fmla="*/ 47625 w 290512"/>
                <a:gd name="connsiteY2" fmla="*/ 202406 h 273843"/>
                <a:gd name="connsiteX3" fmla="*/ 19050 w 290512"/>
                <a:gd name="connsiteY3" fmla="*/ 188118 h 273843"/>
                <a:gd name="connsiteX4" fmla="*/ 0 w 290512"/>
                <a:gd name="connsiteY4" fmla="*/ 159543 h 273843"/>
                <a:gd name="connsiteX5" fmla="*/ 28575 w 290512"/>
                <a:gd name="connsiteY5" fmla="*/ 114300 h 273843"/>
                <a:gd name="connsiteX6" fmla="*/ 57150 w 290512"/>
                <a:gd name="connsiteY6" fmla="*/ 100012 h 273843"/>
                <a:gd name="connsiteX7" fmla="*/ 88106 w 290512"/>
                <a:gd name="connsiteY7" fmla="*/ 100012 h 273843"/>
                <a:gd name="connsiteX8" fmla="*/ 97631 w 290512"/>
                <a:gd name="connsiteY8" fmla="*/ 85725 h 273843"/>
                <a:gd name="connsiteX9" fmla="*/ 78581 w 290512"/>
                <a:gd name="connsiteY9" fmla="*/ 69056 h 273843"/>
                <a:gd name="connsiteX10" fmla="*/ 88106 w 290512"/>
                <a:gd name="connsiteY10" fmla="*/ 23812 h 273843"/>
                <a:gd name="connsiteX11" fmla="*/ 119062 w 290512"/>
                <a:gd name="connsiteY11" fmla="*/ 0 h 273843"/>
                <a:gd name="connsiteX12" fmla="*/ 183356 w 290512"/>
                <a:gd name="connsiteY12" fmla="*/ 9525 h 273843"/>
                <a:gd name="connsiteX13" fmla="*/ 185737 w 290512"/>
                <a:gd name="connsiteY13" fmla="*/ 30956 h 273843"/>
                <a:gd name="connsiteX14" fmla="*/ 207169 w 290512"/>
                <a:gd name="connsiteY14" fmla="*/ 73818 h 273843"/>
                <a:gd name="connsiteX15" fmla="*/ 178594 w 290512"/>
                <a:gd name="connsiteY15" fmla="*/ 114300 h 273843"/>
                <a:gd name="connsiteX16" fmla="*/ 145256 w 290512"/>
                <a:gd name="connsiteY16" fmla="*/ 154781 h 273843"/>
                <a:gd name="connsiteX17" fmla="*/ 157162 w 290512"/>
                <a:gd name="connsiteY17" fmla="*/ 183356 h 273843"/>
                <a:gd name="connsiteX18" fmla="*/ 185737 w 290512"/>
                <a:gd name="connsiteY18" fmla="*/ 221456 h 273843"/>
                <a:gd name="connsiteX19" fmla="*/ 211931 w 290512"/>
                <a:gd name="connsiteY19" fmla="*/ 223837 h 273843"/>
                <a:gd name="connsiteX20" fmla="*/ 235744 w 290512"/>
                <a:gd name="connsiteY20" fmla="*/ 219075 h 273843"/>
                <a:gd name="connsiteX21" fmla="*/ 273844 w 290512"/>
                <a:gd name="connsiteY21" fmla="*/ 219075 h 273843"/>
                <a:gd name="connsiteX22" fmla="*/ 290512 w 290512"/>
                <a:gd name="connsiteY22" fmla="*/ 245268 h 273843"/>
                <a:gd name="connsiteX23" fmla="*/ 257175 w 290512"/>
                <a:gd name="connsiteY23" fmla="*/ 266700 h 273843"/>
                <a:gd name="connsiteX24" fmla="*/ 195262 w 290512"/>
                <a:gd name="connsiteY24" fmla="*/ 266700 h 273843"/>
                <a:gd name="connsiteX25" fmla="*/ 133350 w 290512"/>
                <a:gd name="connsiteY25" fmla="*/ 273843 h 273843"/>
                <a:gd name="connsiteX26" fmla="*/ 26194 w 290512"/>
                <a:gd name="connsiteY26" fmla="*/ 269081 h 27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0512" h="273843">
                  <a:moveTo>
                    <a:pt x="26194" y="269081"/>
                  </a:moveTo>
                  <a:lnTo>
                    <a:pt x="57150" y="223837"/>
                  </a:lnTo>
                  <a:lnTo>
                    <a:pt x="47625" y="202406"/>
                  </a:lnTo>
                  <a:lnTo>
                    <a:pt x="19050" y="188118"/>
                  </a:lnTo>
                  <a:lnTo>
                    <a:pt x="0" y="159543"/>
                  </a:lnTo>
                  <a:lnTo>
                    <a:pt x="28575" y="114300"/>
                  </a:lnTo>
                  <a:lnTo>
                    <a:pt x="57150" y="100012"/>
                  </a:lnTo>
                  <a:lnTo>
                    <a:pt x="88106" y="100012"/>
                  </a:lnTo>
                  <a:lnTo>
                    <a:pt x="97631" y="85725"/>
                  </a:lnTo>
                  <a:lnTo>
                    <a:pt x="78581" y="69056"/>
                  </a:lnTo>
                  <a:lnTo>
                    <a:pt x="88106" y="23812"/>
                  </a:lnTo>
                  <a:lnTo>
                    <a:pt x="119062" y="0"/>
                  </a:lnTo>
                  <a:lnTo>
                    <a:pt x="183356" y="9525"/>
                  </a:lnTo>
                  <a:lnTo>
                    <a:pt x="185737" y="30956"/>
                  </a:lnTo>
                  <a:lnTo>
                    <a:pt x="207169" y="73818"/>
                  </a:lnTo>
                  <a:lnTo>
                    <a:pt x="178594" y="114300"/>
                  </a:lnTo>
                  <a:lnTo>
                    <a:pt x="145256" y="154781"/>
                  </a:lnTo>
                  <a:lnTo>
                    <a:pt x="157162" y="183356"/>
                  </a:lnTo>
                  <a:cubicBezTo>
                    <a:pt x="184020" y="219980"/>
                    <a:pt x="172916" y="208635"/>
                    <a:pt x="185737" y="221456"/>
                  </a:cubicBezTo>
                  <a:lnTo>
                    <a:pt x="211931" y="223837"/>
                  </a:lnTo>
                  <a:cubicBezTo>
                    <a:pt x="234478" y="221332"/>
                    <a:pt x="228279" y="226537"/>
                    <a:pt x="235744" y="219075"/>
                  </a:cubicBezTo>
                  <a:lnTo>
                    <a:pt x="273844" y="219075"/>
                  </a:lnTo>
                  <a:lnTo>
                    <a:pt x="290512" y="245268"/>
                  </a:lnTo>
                  <a:lnTo>
                    <a:pt x="257175" y="266700"/>
                  </a:lnTo>
                  <a:lnTo>
                    <a:pt x="195262" y="266700"/>
                  </a:lnTo>
                  <a:lnTo>
                    <a:pt x="133350" y="273843"/>
                  </a:lnTo>
                  <a:lnTo>
                    <a:pt x="26194" y="269081"/>
                  </a:lnTo>
                  <a:close/>
                </a:path>
              </a:pathLst>
            </a:custGeom>
            <a:solidFill>
              <a:srgbClr val="FF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Gill Sans MT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61138"/>
            <a:ext cx="28416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spc="300" dirty="0">
                <a:latin typeface="Gill Sans MT" pitchFamily="34" charset="0"/>
              </a:rPr>
              <a:t>LOCATION MAP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0" y="3905250"/>
            <a:ext cx="2841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u="sng" dirty="0">
                <a:latin typeface="Gill Sans MT" pitchFamily="34" charset="0"/>
              </a:rPr>
              <a:t>KEY PLAN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3505200" y="6581775"/>
            <a:ext cx="4430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u="sng">
                <a:latin typeface="Gill Sans MT" pitchFamily="34" charset="0"/>
              </a:rPr>
              <a:t>IDENTIFIED ROADS FOR PROPOSAL</a:t>
            </a:r>
          </a:p>
        </p:txBody>
      </p:sp>
      <p:sp>
        <p:nvSpPr>
          <p:cNvPr id="16" name="Freeform 1"/>
          <p:cNvSpPr/>
          <p:nvPr/>
        </p:nvSpPr>
        <p:spPr>
          <a:xfrm>
            <a:off x="4851400" y="709613"/>
            <a:ext cx="3302000" cy="4897437"/>
          </a:xfrm>
          <a:custGeom>
            <a:avLst/>
            <a:gdLst>
              <a:gd name="connsiteX0" fmla="*/ 234268 w 3302420"/>
              <a:gd name="connsiteY0" fmla="*/ 4896952 h 4896952"/>
              <a:gd name="connsiteX1" fmla="*/ 1995054 w 3302420"/>
              <a:gd name="connsiteY1" fmla="*/ 1201567 h 4896952"/>
              <a:gd name="connsiteX2" fmla="*/ 3211735 w 3302420"/>
              <a:gd name="connsiteY2" fmla="*/ 1662546 h 4896952"/>
              <a:gd name="connsiteX3" fmla="*/ 3302420 w 3302420"/>
              <a:gd name="connsiteY3" fmla="*/ 1405607 h 4896952"/>
              <a:gd name="connsiteX4" fmla="*/ 2138638 w 3302420"/>
              <a:gd name="connsiteY4" fmla="*/ 1012642 h 4896952"/>
              <a:gd name="connsiteX5" fmla="*/ 2720529 w 3302420"/>
              <a:gd name="connsiteY5" fmla="*/ 528992 h 4896952"/>
              <a:gd name="connsiteX6" fmla="*/ 2576945 w 3302420"/>
              <a:gd name="connsiteY6" fmla="*/ 377852 h 4896952"/>
              <a:gd name="connsiteX7" fmla="*/ 2032840 w 3302420"/>
              <a:gd name="connsiteY7" fmla="*/ 869058 h 4896952"/>
              <a:gd name="connsiteX8" fmla="*/ 1564304 w 3302420"/>
              <a:gd name="connsiteY8" fmla="*/ 347623 h 4896952"/>
              <a:gd name="connsiteX9" fmla="*/ 959742 w 3302420"/>
              <a:gd name="connsiteY9" fmla="*/ 0 h 4896952"/>
              <a:gd name="connsiteX10" fmla="*/ 884172 w 3302420"/>
              <a:gd name="connsiteY10" fmla="*/ 188926 h 4896952"/>
              <a:gd name="connsiteX11" fmla="*/ 1450949 w 3302420"/>
              <a:gd name="connsiteY11" fmla="*/ 506321 h 4896952"/>
              <a:gd name="connsiteX12" fmla="*/ 1836357 w 3302420"/>
              <a:gd name="connsiteY12" fmla="*/ 891729 h 4896952"/>
              <a:gd name="connsiteX13" fmla="*/ 793488 w 3302420"/>
              <a:gd name="connsiteY13" fmla="*/ 521435 h 4896952"/>
              <a:gd name="connsiteX14" fmla="*/ 710360 w 3302420"/>
              <a:gd name="connsiteY14" fmla="*/ 785931 h 4896952"/>
              <a:gd name="connsiteX15" fmla="*/ 1760787 w 3302420"/>
              <a:gd name="connsiteY15" fmla="*/ 1125997 h 4896952"/>
              <a:gd name="connsiteX16" fmla="*/ 0 w 3302420"/>
              <a:gd name="connsiteY16" fmla="*/ 4866724 h 4896952"/>
              <a:gd name="connsiteX17" fmla="*/ 234268 w 3302420"/>
              <a:gd name="connsiteY17" fmla="*/ 4896952 h 489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02420" h="4896952">
                <a:moveTo>
                  <a:pt x="234268" y="4896952"/>
                </a:moveTo>
                <a:lnTo>
                  <a:pt x="1995054" y="1201567"/>
                </a:lnTo>
                <a:lnTo>
                  <a:pt x="3211735" y="1662546"/>
                </a:lnTo>
                <a:lnTo>
                  <a:pt x="3302420" y="1405607"/>
                </a:lnTo>
                <a:lnTo>
                  <a:pt x="2138638" y="1012642"/>
                </a:lnTo>
                <a:lnTo>
                  <a:pt x="2720529" y="528992"/>
                </a:lnTo>
                <a:lnTo>
                  <a:pt x="2576945" y="377852"/>
                </a:lnTo>
                <a:lnTo>
                  <a:pt x="2032840" y="869058"/>
                </a:lnTo>
                <a:lnTo>
                  <a:pt x="1564304" y="347623"/>
                </a:lnTo>
                <a:lnTo>
                  <a:pt x="959742" y="0"/>
                </a:lnTo>
                <a:lnTo>
                  <a:pt x="884172" y="188926"/>
                </a:lnTo>
                <a:lnTo>
                  <a:pt x="1450949" y="506321"/>
                </a:lnTo>
                <a:lnTo>
                  <a:pt x="1836357" y="891729"/>
                </a:lnTo>
                <a:lnTo>
                  <a:pt x="793488" y="521435"/>
                </a:lnTo>
                <a:lnTo>
                  <a:pt x="710360" y="785931"/>
                </a:lnTo>
                <a:lnTo>
                  <a:pt x="1760787" y="1125997"/>
                </a:lnTo>
                <a:lnTo>
                  <a:pt x="0" y="4866724"/>
                </a:lnTo>
                <a:lnTo>
                  <a:pt x="234268" y="4896952"/>
                </a:lnTo>
                <a:close/>
              </a:path>
            </a:pathLst>
          </a:custGeom>
          <a:noFill/>
          <a:ln w="19050">
            <a:solidFill>
              <a:srgbClr val="FF5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latin typeface="Gill Sans MT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969565" y="803082"/>
            <a:ext cx="3108960" cy="4723075"/>
            <a:chOff x="4969565" y="803082"/>
            <a:chExt cx="3108960" cy="4723075"/>
          </a:xfrm>
        </p:grpSpPr>
        <p:sp>
          <p:nvSpPr>
            <p:cNvPr id="18" name="Freeform 17"/>
            <p:cNvSpPr/>
            <p:nvPr/>
          </p:nvSpPr>
          <p:spPr>
            <a:xfrm>
              <a:off x="4969565" y="1224501"/>
              <a:ext cx="2472856" cy="4301656"/>
            </a:xfrm>
            <a:custGeom>
              <a:avLst/>
              <a:gdLst>
                <a:gd name="connsiteX0" fmla="*/ 0 w 2472856"/>
                <a:gd name="connsiteY0" fmla="*/ 4301656 h 4301656"/>
                <a:gd name="connsiteX1" fmla="*/ 1113183 w 2472856"/>
                <a:gd name="connsiteY1" fmla="*/ 2011680 h 4301656"/>
                <a:gd name="connsiteX2" fmla="*/ 1781092 w 2472856"/>
                <a:gd name="connsiteY2" fmla="*/ 636104 h 4301656"/>
                <a:gd name="connsiteX3" fmla="*/ 1932167 w 2472856"/>
                <a:gd name="connsiteY3" fmla="*/ 485029 h 4301656"/>
                <a:gd name="connsiteX4" fmla="*/ 2472856 w 2472856"/>
                <a:gd name="connsiteY4" fmla="*/ 0 h 430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2856" h="4301656">
                  <a:moveTo>
                    <a:pt x="0" y="4301656"/>
                  </a:moveTo>
                  <a:lnTo>
                    <a:pt x="1113183" y="2011680"/>
                  </a:lnTo>
                  <a:lnTo>
                    <a:pt x="1781092" y="636104"/>
                  </a:lnTo>
                  <a:lnTo>
                    <a:pt x="1932167" y="485029"/>
                  </a:lnTo>
                  <a:lnTo>
                    <a:pt x="2472856" y="0"/>
                  </a:lnTo>
                </a:path>
              </a:pathLst>
            </a:custGeom>
            <a:noFill/>
            <a:ln w="762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18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24939" y="1383527"/>
              <a:ext cx="2353586" cy="850790"/>
            </a:xfrm>
            <a:custGeom>
              <a:avLst/>
              <a:gdLst>
                <a:gd name="connsiteX0" fmla="*/ 0 w 2353586"/>
                <a:gd name="connsiteY0" fmla="*/ 0 h 850790"/>
                <a:gd name="connsiteX1" fmla="*/ 1105231 w 2353586"/>
                <a:gd name="connsiteY1" fmla="*/ 373711 h 850790"/>
                <a:gd name="connsiteX2" fmla="*/ 2353586 w 2353586"/>
                <a:gd name="connsiteY2" fmla="*/ 850790 h 85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3586" h="850790">
                  <a:moveTo>
                    <a:pt x="0" y="0"/>
                  </a:moveTo>
                  <a:lnTo>
                    <a:pt x="1105231" y="373711"/>
                  </a:lnTo>
                  <a:lnTo>
                    <a:pt x="2353586" y="850790"/>
                  </a:lnTo>
                </a:path>
              </a:pathLst>
            </a:custGeom>
            <a:noFill/>
            <a:ln w="762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5796501" y="803082"/>
              <a:ext cx="1105231" cy="898497"/>
            </a:xfrm>
            <a:custGeom>
              <a:avLst/>
              <a:gdLst>
                <a:gd name="connsiteX0" fmla="*/ 0 w 1105231"/>
                <a:gd name="connsiteY0" fmla="*/ 0 h 898497"/>
                <a:gd name="connsiteX1" fmla="*/ 556591 w 1105231"/>
                <a:gd name="connsiteY1" fmla="*/ 341906 h 898497"/>
                <a:gd name="connsiteX2" fmla="*/ 1105231 w 1105231"/>
                <a:gd name="connsiteY2" fmla="*/ 898497 h 89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5231" h="898497">
                  <a:moveTo>
                    <a:pt x="0" y="0"/>
                  </a:moveTo>
                  <a:lnTo>
                    <a:pt x="556591" y="341906"/>
                  </a:lnTo>
                  <a:lnTo>
                    <a:pt x="1105231" y="898497"/>
                  </a:lnTo>
                </a:path>
              </a:pathLst>
            </a:custGeom>
            <a:noFill/>
            <a:ln w="762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0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2"/>
          <p:cNvGrpSpPr>
            <a:grpSpLocks/>
          </p:cNvGrpSpPr>
          <p:nvPr/>
        </p:nvGrpSpPr>
        <p:grpSpPr bwMode="auto">
          <a:xfrm>
            <a:off x="0" y="0"/>
            <a:ext cx="4908550" cy="4289425"/>
            <a:chOff x="719485" y="68907"/>
            <a:chExt cx="7767290" cy="6789093"/>
          </a:xfrm>
        </p:grpSpPr>
        <p:pic>
          <p:nvPicPr>
            <p:cNvPr id="2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20000"/>
            </a:blip>
            <a:srcRect l="17300" t="1005" r="17130"/>
            <a:stretch>
              <a:fillRect/>
            </a:stretch>
          </p:blipFill>
          <p:spPr bwMode="auto">
            <a:xfrm>
              <a:off x="719485" y="68907"/>
              <a:ext cx="7767290" cy="6789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Connector 3"/>
            <p:cNvCxnSpPr/>
            <p:nvPr/>
          </p:nvCxnSpPr>
          <p:spPr>
            <a:xfrm>
              <a:off x="4158496" y="3018720"/>
              <a:ext cx="155748" cy="5276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4181104" y="2958417"/>
              <a:ext cx="143188" cy="118094"/>
            </a:xfrm>
            <a:custGeom>
              <a:avLst/>
              <a:gdLst>
                <a:gd name="connsiteX0" fmla="*/ 0 w 142968"/>
                <a:gd name="connsiteY0" fmla="*/ 0 h 119140"/>
                <a:gd name="connsiteX1" fmla="*/ 74463 w 142968"/>
                <a:gd name="connsiteY1" fmla="*/ 32764 h 119140"/>
                <a:gd name="connsiteX2" fmla="*/ 142968 w 142968"/>
                <a:gd name="connsiteY2" fmla="*/ 95312 h 119140"/>
                <a:gd name="connsiteX3" fmla="*/ 128076 w 142968"/>
                <a:gd name="connsiteY3" fmla="*/ 119140 h 11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68" h="119140">
                  <a:moveTo>
                    <a:pt x="0" y="0"/>
                  </a:moveTo>
                  <a:lnTo>
                    <a:pt x="74463" y="32764"/>
                  </a:lnTo>
                  <a:lnTo>
                    <a:pt x="142968" y="95312"/>
                  </a:lnTo>
                  <a:lnTo>
                    <a:pt x="128076" y="119140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095694" y="2996107"/>
              <a:ext cx="303960" cy="572877"/>
            </a:xfrm>
            <a:custGeom>
              <a:avLst/>
              <a:gdLst>
                <a:gd name="connsiteX0" fmla="*/ 0 w 303807"/>
                <a:gd name="connsiteY0" fmla="*/ 571872 h 571872"/>
                <a:gd name="connsiteX1" fmla="*/ 101269 w 303807"/>
                <a:gd name="connsiteY1" fmla="*/ 345506 h 571872"/>
                <a:gd name="connsiteX2" fmla="*/ 145946 w 303807"/>
                <a:gd name="connsiteY2" fmla="*/ 250194 h 571872"/>
                <a:gd name="connsiteX3" fmla="*/ 211473 w 303807"/>
                <a:gd name="connsiteY3" fmla="*/ 104247 h 571872"/>
                <a:gd name="connsiteX4" fmla="*/ 217430 w 303807"/>
                <a:gd name="connsiteY4" fmla="*/ 80419 h 571872"/>
                <a:gd name="connsiteX5" fmla="*/ 244237 w 303807"/>
                <a:gd name="connsiteY5" fmla="*/ 41699 h 571872"/>
                <a:gd name="connsiteX6" fmla="*/ 303807 w 303807"/>
                <a:gd name="connsiteY6" fmla="*/ 0 h 57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07" h="571872">
                  <a:moveTo>
                    <a:pt x="0" y="571872"/>
                  </a:moveTo>
                  <a:lnTo>
                    <a:pt x="101269" y="345506"/>
                  </a:lnTo>
                  <a:lnTo>
                    <a:pt x="145946" y="250194"/>
                  </a:lnTo>
                  <a:lnTo>
                    <a:pt x="211473" y="104247"/>
                  </a:lnTo>
                  <a:lnTo>
                    <a:pt x="217430" y="80419"/>
                  </a:lnTo>
                  <a:lnTo>
                    <a:pt x="244237" y="41699"/>
                  </a:lnTo>
                  <a:lnTo>
                    <a:pt x="303807" y="0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11731" y="3073998"/>
              <a:ext cx="188405" cy="35177"/>
            </a:xfrm>
            <a:custGeom>
              <a:avLst/>
              <a:gdLst>
                <a:gd name="connsiteX0" fmla="*/ 0 w 187646"/>
                <a:gd name="connsiteY0" fmla="*/ 0 h 35742"/>
                <a:gd name="connsiteX1" fmla="*/ 98291 w 187646"/>
                <a:gd name="connsiteY1" fmla="*/ 20849 h 35742"/>
                <a:gd name="connsiteX2" fmla="*/ 187646 w 187646"/>
                <a:gd name="connsiteY2" fmla="*/ 35742 h 3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46" h="35742">
                  <a:moveTo>
                    <a:pt x="0" y="0"/>
                  </a:moveTo>
                  <a:lnTo>
                    <a:pt x="98291" y="20849"/>
                  </a:lnTo>
                  <a:lnTo>
                    <a:pt x="187646" y="35742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099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561138"/>
            <a:ext cx="28416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spc="300" dirty="0">
                <a:latin typeface="Gill Sans MT" pitchFamily="34" charset="0"/>
              </a:rPr>
              <a:t>LOCAL LAND USE MAP</a:t>
            </a:r>
          </a:p>
        </p:txBody>
      </p:sp>
      <p:pic>
        <p:nvPicPr>
          <p:cNvPr id="4102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39713" y="5334000"/>
            <a:ext cx="271462" cy="1095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04" name="TextBox 25"/>
          <p:cNvSpPr txBox="1">
            <a:spLocks noChangeArrowheads="1"/>
          </p:cNvSpPr>
          <p:nvPr/>
        </p:nvSpPr>
        <p:spPr bwMode="auto">
          <a:xfrm>
            <a:off x="598488" y="52546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RECREATIONAL (Including open areas)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9713" y="5638800"/>
            <a:ext cx="271462" cy="1095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6" name="TextBox 27"/>
          <p:cNvSpPr txBox="1">
            <a:spLocks noChangeArrowheads="1"/>
          </p:cNvSpPr>
          <p:nvPr/>
        </p:nvSpPr>
        <p:spPr bwMode="auto">
          <a:xfrm>
            <a:off x="598488" y="55594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COMMERCIAL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9713" y="5943600"/>
            <a:ext cx="271462" cy="10953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8" name="TextBox 29"/>
          <p:cNvSpPr txBox="1">
            <a:spLocks noChangeArrowheads="1"/>
          </p:cNvSpPr>
          <p:nvPr/>
        </p:nvSpPr>
        <p:spPr bwMode="auto">
          <a:xfrm>
            <a:off x="598488" y="58642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MIXED USE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39713" y="6237288"/>
            <a:ext cx="271462" cy="1095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10" name="TextBox 31"/>
          <p:cNvSpPr txBox="1">
            <a:spLocks noChangeArrowheads="1"/>
          </p:cNvSpPr>
          <p:nvPr/>
        </p:nvSpPr>
        <p:spPr bwMode="auto">
          <a:xfrm>
            <a:off x="598488" y="6157913"/>
            <a:ext cx="2841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PUBLIC AND SEMI-PUBLIC SPACES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39713" y="5018088"/>
            <a:ext cx="271462" cy="109537"/>
          </a:xfrm>
          <a:prstGeom prst="rect">
            <a:avLst/>
          </a:prstGeom>
          <a:solidFill>
            <a:srgbClr val="E3DE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12" name="TextBox 33"/>
          <p:cNvSpPr txBox="1">
            <a:spLocks noChangeArrowheads="1"/>
          </p:cNvSpPr>
          <p:nvPr/>
        </p:nvSpPr>
        <p:spPr bwMode="auto">
          <a:xfrm>
            <a:off x="598488" y="4938713"/>
            <a:ext cx="2841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RESIDENTIAL</a:t>
            </a:r>
          </a:p>
        </p:txBody>
      </p:sp>
      <p:graphicFrame>
        <p:nvGraphicFramePr>
          <p:cNvPr id="35" name="Chart 34"/>
          <p:cNvGraphicFramePr/>
          <p:nvPr/>
        </p:nvGraphicFramePr>
        <p:xfrm>
          <a:off x="0" y="2185313"/>
          <a:ext cx="3516087" cy="306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5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2"/>
          <p:cNvGrpSpPr>
            <a:grpSpLocks/>
          </p:cNvGrpSpPr>
          <p:nvPr/>
        </p:nvGrpSpPr>
        <p:grpSpPr bwMode="auto">
          <a:xfrm>
            <a:off x="0" y="0"/>
            <a:ext cx="4908550" cy="4289425"/>
            <a:chOff x="719485" y="68907"/>
            <a:chExt cx="7767290" cy="6789093"/>
          </a:xfrm>
        </p:grpSpPr>
        <p:pic>
          <p:nvPicPr>
            <p:cNvPr id="2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20000"/>
            </a:blip>
            <a:srcRect l="17300" t="1005" r="17130"/>
            <a:stretch>
              <a:fillRect/>
            </a:stretch>
          </p:blipFill>
          <p:spPr bwMode="auto">
            <a:xfrm>
              <a:off x="719485" y="68907"/>
              <a:ext cx="7767290" cy="6789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Connector 3"/>
            <p:cNvCxnSpPr/>
            <p:nvPr/>
          </p:nvCxnSpPr>
          <p:spPr>
            <a:xfrm>
              <a:off x="4158496" y="3018720"/>
              <a:ext cx="155748" cy="5276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4181104" y="2958417"/>
              <a:ext cx="143188" cy="118094"/>
            </a:xfrm>
            <a:custGeom>
              <a:avLst/>
              <a:gdLst>
                <a:gd name="connsiteX0" fmla="*/ 0 w 142968"/>
                <a:gd name="connsiteY0" fmla="*/ 0 h 119140"/>
                <a:gd name="connsiteX1" fmla="*/ 74463 w 142968"/>
                <a:gd name="connsiteY1" fmla="*/ 32764 h 119140"/>
                <a:gd name="connsiteX2" fmla="*/ 142968 w 142968"/>
                <a:gd name="connsiteY2" fmla="*/ 95312 h 119140"/>
                <a:gd name="connsiteX3" fmla="*/ 128076 w 142968"/>
                <a:gd name="connsiteY3" fmla="*/ 119140 h 11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68" h="119140">
                  <a:moveTo>
                    <a:pt x="0" y="0"/>
                  </a:moveTo>
                  <a:lnTo>
                    <a:pt x="74463" y="32764"/>
                  </a:lnTo>
                  <a:lnTo>
                    <a:pt x="142968" y="95312"/>
                  </a:lnTo>
                  <a:lnTo>
                    <a:pt x="128076" y="119140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095694" y="2996107"/>
              <a:ext cx="303960" cy="572877"/>
            </a:xfrm>
            <a:custGeom>
              <a:avLst/>
              <a:gdLst>
                <a:gd name="connsiteX0" fmla="*/ 0 w 303807"/>
                <a:gd name="connsiteY0" fmla="*/ 571872 h 571872"/>
                <a:gd name="connsiteX1" fmla="*/ 101269 w 303807"/>
                <a:gd name="connsiteY1" fmla="*/ 345506 h 571872"/>
                <a:gd name="connsiteX2" fmla="*/ 145946 w 303807"/>
                <a:gd name="connsiteY2" fmla="*/ 250194 h 571872"/>
                <a:gd name="connsiteX3" fmla="*/ 211473 w 303807"/>
                <a:gd name="connsiteY3" fmla="*/ 104247 h 571872"/>
                <a:gd name="connsiteX4" fmla="*/ 217430 w 303807"/>
                <a:gd name="connsiteY4" fmla="*/ 80419 h 571872"/>
                <a:gd name="connsiteX5" fmla="*/ 244237 w 303807"/>
                <a:gd name="connsiteY5" fmla="*/ 41699 h 571872"/>
                <a:gd name="connsiteX6" fmla="*/ 303807 w 303807"/>
                <a:gd name="connsiteY6" fmla="*/ 0 h 57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07" h="571872">
                  <a:moveTo>
                    <a:pt x="0" y="571872"/>
                  </a:moveTo>
                  <a:lnTo>
                    <a:pt x="101269" y="345506"/>
                  </a:lnTo>
                  <a:lnTo>
                    <a:pt x="145946" y="250194"/>
                  </a:lnTo>
                  <a:lnTo>
                    <a:pt x="211473" y="104247"/>
                  </a:lnTo>
                  <a:lnTo>
                    <a:pt x="217430" y="80419"/>
                  </a:lnTo>
                  <a:lnTo>
                    <a:pt x="244237" y="41699"/>
                  </a:lnTo>
                  <a:lnTo>
                    <a:pt x="303807" y="0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11731" y="3073998"/>
              <a:ext cx="188405" cy="35177"/>
            </a:xfrm>
            <a:custGeom>
              <a:avLst/>
              <a:gdLst>
                <a:gd name="connsiteX0" fmla="*/ 0 w 187646"/>
                <a:gd name="connsiteY0" fmla="*/ 0 h 35742"/>
                <a:gd name="connsiteX1" fmla="*/ 98291 w 187646"/>
                <a:gd name="connsiteY1" fmla="*/ 20849 h 35742"/>
                <a:gd name="connsiteX2" fmla="*/ 187646 w 187646"/>
                <a:gd name="connsiteY2" fmla="*/ 35742 h 3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46" h="35742">
                  <a:moveTo>
                    <a:pt x="0" y="0"/>
                  </a:moveTo>
                  <a:lnTo>
                    <a:pt x="98291" y="20849"/>
                  </a:lnTo>
                  <a:lnTo>
                    <a:pt x="187646" y="35742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123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EDFFF"/>
              </a:clrFrom>
              <a:clrTo>
                <a:srgbClr val="7ED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561138"/>
            <a:ext cx="28416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spc="300" dirty="0">
                <a:latin typeface="Gill Sans MT" pitchFamily="34" charset="0"/>
              </a:rPr>
              <a:t>IDENTIFIED ISSUES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5462588" y="3684587"/>
            <a:ext cx="465138" cy="220663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404644" y="3947319"/>
            <a:ext cx="439737" cy="2063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6727825" y="1811338"/>
            <a:ext cx="320675" cy="166687"/>
          </a:xfrm>
          <a:custGeom>
            <a:avLst/>
            <a:gdLst>
              <a:gd name="connsiteX0" fmla="*/ 0 w 320634"/>
              <a:gd name="connsiteY0" fmla="*/ 166255 h 166255"/>
              <a:gd name="connsiteX1" fmla="*/ 106878 w 320634"/>
              <a:gd name="connsiteY1" fmla="*/ 0 h 166255"/>
              <a:gd name="connsiteX2" fmla="*/ 320634 w 320634"/>
              <a:gd name="connsiteY2" fmla="*/ 77190 h 1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634" h="166255">
                <a:moveTo>
                  <a:pt x="0" y="166255"/>
                </a:moveTo>
                <a:lnTo>
                  <a:pt x="106878" y="0"/>
                </a:lnTo>
                <a:lnTo>
                  <a:pt x="320634" y="7719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267575" y="1978025"/>
            <a:ext cx="149225" cy="153988"/>
          </a:xfrm>
          <a:custGeom>
            <a:avLst/>
            <a:gdLst>
              <a:gd name="connsiteX0" fmla="*/ 0 w 149438"/>
              <a:gd name="connsiteY0" fmla="*/ 0 h 154379"/>
              <a:gd name="connsiteX1" fmla="*/ 106878 w 149438"/>
              <a:gd name="connsiteY1" fmla="*/ 77189 h 154379"/>
              <a:gd name="connsiteX2" fmla="*/ 148441 w 149438"/>
              <a:gd name="connsiteY2" fmla="*/ 154379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38" h="154379">
                <a:moveTo>
                  <a:pt x="0" y="0"/>
                </a:moveTo>
                <a:lnTo>
                  <a:pt x="106878" y="77189"/>
                </a:lnTo>
                <a:cubicBezTo>
                  <a:pt x="149438" y="150151"/>
                  <a:pt x="148441" y="120945"/>
                  <a:pt x="148441" y="154379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376988" y="1538288"/>
            <a:ext cx="409575" cy="1539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5750719" y="3731419"/>
            <a:ext cx="236538" cy="1016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5851526" y="3582987"/>
            <a:ext cx="296862" cy="125413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6462712" y="1998663"/>
            <a:ext cx="481013" cy="249238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6472238" y="1924050"/>
            <a:ext cx="231775" cy="123825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6465888" y="1751013"/>
            <a:ext cx="190500" cy="6667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946900" y="1746250"/>
            <a:ext cx="136525" cy="52388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780088" y="3868738"/>
            <a:ext cx="190500" cy="7620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230813" y="3770313"/>
            <a:ext cx="1306512" cy="55721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214938" y="3395663"/>
            <a:ext cx="592137" cy="12525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>
            <a:off x="6483350" y="1692275"/>
            <a:ext cx="255588" cy="225425"/>
          </a:xfrm>
          <a:custGeom>
            <a:avLst/>
            <a:gdLst>
              <a:gd name="connsiteX0" fmla="*/ 178130 w 255320"/>
              <a:gd name="connsiteY0" fmla="*/ 225631 h 225631"/>
              <a:gd name="connsiteX1" fmla="*/ 255320 w 255320"/>
              <a:gd name="connsiteY1" fmla="*/ 71252 h 225631"/>
              <a:gd name="connsiteX2" fmla="*/ 0 w 255320"/>
              <a:gd name="connsiteY2" fmla="*/ 0 h 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320" h="225631">
                <a:moveTo>
                  <a:pt x="178130" y="225631"/>
                </a:moveTo>
                <a:lnTo>
                  <a:pt x="255320" y="71252"/>
                </a:lnTo>
                <a:lnTo>
                  <a:pt x="0" y="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6453982" y="2042318"/>
            <a:ext cx="558800" cy="2968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6040437" y="2057401"/>
            <a:ext cx="701675" cy="3619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0800000">
            <a:off x="5635625" y="1520825"/>
            <a:ext cx="877888" cy="30162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5"/>
          <p:cNvSpPr/>
          <p:nvPr/>
        </p:nvSpPr>
        <p:spPr>
          <a:xfrm>
            <a:off x="7018338" y="1347788"/>
            <a:ext cx="771525" cy="641350"/>
          </a:xfrm>
          <a:custGeom>
            <a:avLst/>
            <a:gdLst>
              <a:gd name="connsiteX0" fmla="*/ 433449 w 771896"/>
              <a:gd name="connsiteY0" fmla="*/ 0 h 641268"/>
              <a:gd name="connsiteX1" fmla="*/ 0 w 771896"/>
              <a:gd name="connsiteY1" fmla="*/ 362198 h 641268"/>
              <a:gd name="connsiteX2" fmla="*/ 771896 w 771896"/>
              <a:gd name="connsiteY2" fmla="*/ 641268 h 64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1896" h="641268">
                <a:moveTo>
                  <a:pt x="433449" y="0"/>
                </a:moveTo>
                <a:lnTo>
                  <a:pt x="0" y="362198"/>
                </a:lnTo>
                <a:lnTo>
                  <a:pt x="771896" y="641268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39713" y="5334000"/>
            <a:ext cx="271462" cy="109538"/>
          </a:xfrm>
          <a:prstGeom prst="rect">
            <a:avLst/>
          </a:prstGeom>
          <a:solidFill>
            <a:srgbClr val="FF0000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46" name="TextBox 67"/>
          <p:cNvSpPr txBox="1">
            <a:spLocks noChangeArrowheads="1"/>
          </p:cNvSpPr>
          <p:nvPr/>
        </p:nvSpPr>
        <p:spPr bwMode="auto">
          <a:xfrm>
            <a:off x="598488" y="52546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INFORMAL PRIVATE PARKING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39713" y="5638800"/>
            <a:ext cx="271462" cy="109538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48" name="TextBox 69"/>
          <p:cNvSpPr txBox="1">
            <a:spLocks noChangeArrowheads="1"/>
          </p:cNvSpPr>
          <p:nvPr/>
        </p:nvSpPr>
        <p:spPr bwMode="auto">
          <a:xfrm>
            <a:off x="598488" y="55594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AUTO PARKING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39713" y="5943600"/>
            <a:ext cx="271462" cy="109538"/>
          </a:xfrm>
          <a:prstGeom prst="rect">
            <a:avLst/>
          </a:prstGeom>
          <a:solidFill>
            <a:srgbClr val="0070C0"/>
          </a:solidFill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50" name="TextBox 71"/>
          <p:cNvSpPr txBox="1">
            <a:spLocks noChangeArrowheads="1"/>
          </p:cNvSpPr>
          <p:nvPr/>
        </p:nvSpPr>
        <p:spPr bwMode="auto">
          <a:xfrm>
            <a:off x="598488" y="58642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CONGESTION DUE TO BUS STOPPAGE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39713" y="6237288"/>
            <a:ext cx="271462" cy="10953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52" name="TextBox 73"/>
          <p:cNvSpPr txBox="1">
            <a:spLocks noChangeArrowheads="1"/>
          </p:cNvSpPr>
          <p:nvPr/>
        </p:nvSpPr>
        <p:spPr bwMode="auto">
          <a:xfrm>
            <a:off x="598488" y="6157913"/>
            <a:ext cx="2841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ROAD SIDE VENDORS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7097713" y="1676400"/>
            <a:ext cx="184150" cy="53975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4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2"/>
          <p:cNvGrpSpPr>
            <a:grpSpLocks/>
          </p:cNvGrpSpPr>
          <p:nvPr/>
        </p:nvGrpSpPr>
        <p:grpSpPr bwMode="auto">
          <a:xfrm>
            <a:off x="0" y="0"/>
            <a:ext cx="4908550" cy="4289425"/>
            <a:chOff x="719485" y="68907"/>
            <a:chExt cx="7767290" cy="6789093"/>
          </a:xfrm>
        </p:grpSpPr>
        <p:pic>
          <p:nvPicPr>
            <p:cNvPr id="4098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20000"/>
            </a:blip>
            <a:srcRect l="17300" t="1005" r="17130"/>
            <a:stretch>
              <a:fillRect/>
            </a:stretch>
          </p:blipFill>
          <p:spPr bwMode="auto">
            <a:xfrm>
              <a:off x="719485" y="68907"/>
              <a:ext cx="7767290" cy="6789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Connector 3"/>
            <p:cNvCxnSpPr/>
            <p:nvPr/>
          </p:nvCxnSpPr>
          <p:spPr>
            <a:xfrm>
              <a:off x="4158496" y="3018720"/>
              <a:ext cx="155748" cy="5276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4181104" y="2958417"/>
              <a:ext cx="143188" cy="118094"/>
            </a:xfrm>
            <a:custGeom>
              <a:avLst/>
              <a:gdLst>
                <a:gd name="connsiteX0" fmla="*/ 0 w 142968"/>
                <a:gd name="connsiteY0" fmla="*/ 0 h 119140"/>
                <a:gd name="connsiteX1" fmla="*/ 74463 w 142968"/>
                <a:gd name="connsiteY1" fmla="*/ 32764 h 119140"/>
                <a:gd name="connsiteX2" fmla="*/ 142968 w 142968"/>
                <a:gd name="connsiteY2" fmla="*/ 95312 h 119140"/>
                <a:gd name="connsiteX3" fmla="*/ 128076 w 142968"/>
                <a:gd name="connsiteY3" fmla="*/ 119140 h 11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68" h="119140">
                  <a:moveTo>
                    <a:pt x="0" y="0"/>
                  </a:moveTo>
                  <a:lnTo>
                    <a:pt x="74463" y="32764"/>
                  </a:lnTo>
                  <a:lnTo>
                    <a:pt x="142968" y="95312"/>
                  </a:lnTo>
                  <a:lnTo>
                    <a:pt x="128076" y="119140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095694" y="2996107"/>
              <a:ext cx="303960" cy="572877"/>
            </a:xfrm>
            <a:custGeom>
              <a:avLst/>
              <a:gdLst>
                <a:gd name="connsiteX0" fmla="*/ 0 w 303807"/>
                <a:gd name="connsiteY0" fmla="*/ 571872 h 571872"/>
                <a:gd name="connsiteX1" fmla="*/ 101269 w 303807"/>
                <a:gd name="connsiteY1" fmla="*/ 345506 h 571872"/>
                <a:gd name="connsiteX2" fmla="*/ 145946 w 303807"/>
                <a:gd name="connsiteY2" fmla="*/ 250194 h 571872"/>
                <a:gd name="connsiteX3" fmla="*/ 211473 w 303807"/>
                <a:gd name="connsiteY3" fmla="*/ 104247 h 571872"/>
                <a:gd name="connsiteX4" fmla="*/ 217430 w 303807"/>
                <a:gd name="connsiteY4" fmla="*/ 80419 h 571872"/>
                <a:gd name="connsiteX5" fmla="*/ 244237 w 303807"/>
                <a:gd name="connsiteY5" fmla="*/ 41699 h 571872"/>
                <a:gd name="connsiteX6" fmla="*/ 303807 w 303807"/>
                <a:gd name="connsiteY6" fmla="*/ 0 h 57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07" h="571872">
                  <a:moveTo>
                    <a:pt x="0" y="571872"/>
                  </a:moveTo>
                  <a:lnTo>
                    <a:pt x="101269" y="345506"/>
                  </a:lnTo>
                  <a:lnTo>
                    <a:pt x="145946" y="250194"/>
                  </a:lnTo>
                  <a:lnTo>
                    <a:pt x="211473" y="104247"/>
                  </a:lnTo>
                  <a:lnTo>
                    <a:pt x="217430" y="80419"/>
                  </a:lnTo>
                  <a:lnTo>
                    <a:pt x="244237" y="41699"/>
                  </a:lnTo>
                  <a:lnTo>
                    <a:pt x="303807" y="0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11731" y="3073998"/>
              <a:ext cx="188405" cy="35177"/>
            </a:xfrm>
            <a:custGeom>
              <a:avLst/>
              <a:gdLst>
                <a:gd name="connsiteX0" fmla="*/ 0 w 187646"/>
                <a:gd name="connsiteY0" fmla="*/ 0 h 35742"/>
                <a:gd name="connsiteX1" fmla="*/ 98291 w 187646"/>
                <a:gd name="connsiteY1" fmla="*/ 20849 h 35742"/>
                <a:gd name="connsiteX2" fmla="*/ 187646 w 187646"/>
                <a:gd name="connsiteY2" fmla="*/ 35742 h 3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46" h="35742">
                  <a:moveTo>
                    <a:pt x="0" y="0"/>
                  </a:moveTo>
                  <a:lnTo>
                    <a:pt x="98291" y="20849"/>
                  </a:lnTo>
                  <a:lnTo>
                    <a:pt x="187646" y="35742"/>
                  </a:lnTo>
                </a:path>
              </a:pathLst>
            </a:cu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147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EDFFF"/>
              </a:clrFrom>
              <a:clrTo>
                <a:srgbClr val="7ED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561138"/>
            <a:ext cx="28416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spc="300" dirty="0">
                <a:latin typeface="Gill Sans MT" pitchFamily="34" charset="0"/>
              </a:rPr>
              <a:t>IDENTIFIED ISSUES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5462588" y="3684587"/>
            <a:ext cx="465138" cy="220663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404644" y="3947319"/>
            <a:ext cx="439737" cy="2063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6727825" y="1811338"/>
            <a:ext cx="320675" cy="166687"/>
          </a:xfrm>
          <a:custGeom>
            <a:avLst/>
            <a:gdLst>
              <a:gd name="connsiteX0" fmla="*/ 0 w 320634"/>
              <a:gd name="connsiteY0" fmla="*/ 166255 h 166255"/>
              <a:gd name="connsiteX1" fmla="*/ 106878 w 320634"/>
              <a:gd name="connsiteY1" fmla="*/ 0 h 166255"/>
              <a:gd name="connsiteX2" fmla="*/ 320634 w 320634"/>
              <a:gd name="connsiteY2" fmla="*/ 77190 h 1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634" h="166255">
                <a:moveTo>
                  <a:pt x="0" y="166255"/>
                </a:moveTo>
                <a:lnTo>
                  <a:pt x="106878" y="0"/>
                </a:lnTo>
                <a:lnTo>
                  <a:pt x="320634" y="7719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267575" y="1978025"/>
            <a:ext cx="149225" cy="153988"/>
          </a:xfrm>
          <a:custGeom>
            <a:avLst/>
            <a:gdLst>
              <a:gd name="connsiteX0" fmla="*/ 0 w 149438"/>
              <a:gd name="connsiteY0" fmla="*/ 0 h 154379"/>
              <a:gd name="connsiteX1" fmla="*/ 106878 w 149438"/>
              <a:gd name="connsiteY1" fmla="*/ 77189 h 154379"/>
              <a:gd name="connsiteX2" fmla="*/ 148441 w 149438"/>
              <a:gd name="connsiteY2" fmla="*/ 154379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38" h="154379">
                <a:moveTo>
                  <a:pt x="0" y="0"/>
                </a:moveTo>
                <a:lnTo>
                  <a:pt x="106878" y="77189"/>
                </a:lnTo>
                <a:cubicBezTo>
                  <a:pt x="149438" y="150151"/>
                  <a:pt x="148441" y="120945"/>
                  <a:pt x="148441" y="154379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376988" y="1538288"/>
            <a:ext cx="409575" cy="1539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5750719" y="3731419"/>
            <a:ext cx="236538" cy="1016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5851526" y="3582987"/>
            <a:ext cx="296862" cy="125413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6462712" y="1998663"/>
            <a:ext cx="481013" cy="249238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6472238" y="1924050"/>
            <a:ext cx="231775" cy="123825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6465888" y="1751013"/>
            <a:ext cx="190500" cy="6667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946900" y="1746250"/>
            <a:ext cx="136525" cy="52388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780088" y="3868738"/>
            <a:ext cx="190500" cy="7620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230813" y="3770313"/>
            <a:ext cx="1306512" cy="55721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4865687" y="3708401"/>
            <a:ext cx="1254125" cy="6286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>
            <a:off x="6483350" y="1692275"/>
            <a:ext cx="255588" cy="225425"/>
          </a:xfrm>
          <a:custGeom>
            <a:avLst/>
            <a:gdLst>
              <a:gd name="connsiteX0" fmla="*/ 178130 w 255320"/>
              <a:gd name="connsiteY0" fmla="*/ 225631 h 225631"/>
              <a:gd name="connsiteX1" fmla="*/ 255320 w 255320"/>
              <a:gd name="connsiteY1" fmla="*/ 71252 h 225631"/>
              <a:gd name="connsiteX2" fmla="*/ 0 w 255320"/>
              <a:gd name="connsiteY2" fmla="*/ 0 h 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320" h="225631">
                <a:moveTo>
                  <a:pt x="178130" y="225631"/>
                </a:moveTo>
                <a:lnTo>
                  <a:pt x="255320" y="71252"/>
                </a:lnTo>
                <a:lnTo>
                  <a:pt x="0" y="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6453982" y="2042318"/>
            <a:ext cx="558800" cy="2968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6040437" y="2057401"/>
            <a:ext cx="701675" cy="3619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0800000">
            <a:off x="5635625" y="1520825"/>
            <a:ext cx="877888" cy="30162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5"/>
          <p:cNvSpPr/>
          <p:nvPr/>
        </p:nvSpPr>
        <p:spPr>
          <a:xfrm>
            <a:off x="7018338" y="1347788"/>
            <a:ext cx="771525" cy="641350"/>
          </a:xfrm>
          <a:custGeom>
            <a:avLst/>
            <a:gdLst>
              <a:gd name="connsiteX0" fmla="*/ 433449 w 771896"/>
              <a:gd name="connsiteY0" fmla="*/ 0 h 641268"/>
              <a:gd name="connsiteX1" fmla="*/ 0 w 771896"/>
              <a:gd name="connsiteY1" fmla="*/ 362198 h 641268"/>
              <a:gd name="connsiteX2" fmla="*/ 771896 w 771896"/>
              <a:gd name="connsiteY2" fmla="*/ 641268 h 64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1896" h="641268">
                <a:moveTo>
                  <a:pt x="433449" y="0"/>
                </a:moveTo>
                <a:lnTo>
                  <a:pt x="0" y="362198"/>
                </a:lnTo>
                <a:lnTo>
                  <a:pt x="771896" y="641268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39713" y="5334000"/>
            <a:ext cx="271462" cy="109538"/>
          </a:xfrm>
          <a:prstGeom prst="rect">
            <a:avLst/>
          </a:prstGeom>
          <a:solidFill>
            <a:srgbClr val="FF0000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70" name="TextBox 67"/>
          <p:cNvSpPr txBox="1">
            <a:spLocks noChangeArrowheads="1"/>
          </p:cNvSpPr>
          <p:nvPr/>
        </p:nvSpPr>
        <p:spPr bwMode="auto">
          <a:xfrm>
            <a:off x="598488" y="52546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INFORMAL PRIVATE PARKING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39713" y="5638800"/>
            <a:ext cx="271462" cy="109538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72" name="TextBox 69"/>
          <p:cNvSpPr txBox="1">
            <a:spLocks noChangeArrowheads="1"/>
          </p:cNvSpPr>
          <p:nvPr/>
        </p:nvSpPr>
        <p:spPr bwMode="auto">
          <a:xfrm>
            <a:off x="598488" y="55594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AUTO PARKING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39713" y="5943600"/>
            <a:ext cx="271462" cy="109538"/>
          </a:xfrm>
          <a:prstGeom prst="rect">
            <a:avLst/>
          </a:prstGeom>
          <a:solidFill>
            <a:srgbClr val="0070C0"/>
          </a:solidFill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74" name="TextBox 71"/>
          <p:cNvSpPr txBox="1">
            <a:spLocks noChangeArrowheads="1"/>
          </p:cNvSpPr>
          <p:nvPr/>
        </p:nvSpPr>
        <p:spPr bwMode="auto">
          <a:xfrm>
            <a:off x="598488" y="5864225"/>
            <a:ext cx="284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CONGESTION DUE TO BUS STOPPAGE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39713" y="6237288"/>
            <a:ext cx="271462" cy="10953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76" name="TextBox 73"/>
          <p:cNvSpPr txBox="1">
            <a:spLocks noChangeArrowheads="1"/>
          </p:cNvSpPr>
          <p:nvPr/>
        </p:nvSpPr>
        <p:spPr bwMode="auto">
          <a:xfrm>
            <a:off x="598488" y="6157913"/>
            <a:ext cx="2841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>
                <a:latin typeface="Gill Sans MT" panose="020B0502020104020203" pitchFamily="34" charset="0"/>
              </a:rPr>
              <a:t>ROAD SIDE VENDORS</a:t>
            </a:r>
          </a:p>
        </p:txBody>
      </p:sp>
      <p:sp>
        <p:nvSpPr>
          <p:cNvPr id="6177" name="TextBox 40"/>
          <p:cNvSpPr txBox="1">
            <a:spLocks noChangeArrowheads="1"/>
          </p:cNvSpPr>
          <p:nvPr/>
        </p:nvSpPr>
        <p:spPr bwMode="auto">
          <a:xfrm>
            <a:off x="5834063" y="4275138"/>
            <a:ext cx="1819275" cy="2762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 b="1">
                <a:latin typeface="Gill Sans MT" panose="020B0502020104020203" pitchFamily="34" charset="0"/>
              </a:rPr>
              <a:t>Congestion Observed</a:t>
            </a:r>
          </a:p>
        </p:txBody>
      </p:sp>
      <p:sp>
        <p:nvSpPr>
          <p:cNvPr id="6178" name="TextBox 41"/>
          <p:cNvSpPr txBox="1">
            <a:spLocks noChangeArrowheads="1"/>
          </p:cNvSpPr>
          <p:nvPr/>
        </p:nvSpPr>
        <p:spPr bwMode="auto">
          <a:xfrm>
            <a:off x="7326313" y="1489075"/>
            <a:ext cx="1817687" cy="2762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 b="1">
                <a:latin typeface="Gill Sans MT" panose="020B0502020104020203" pitchFamily="34" charset="0"/>
              </a:rPr>
              <a:t>Congestion Observed</a:t>
            </a:r>
          </a:p>
        </p:txBody>
      </p:sp>
      <p:sp>
        <p:nvSpPr>
          <p:cNvPr id="44" name="Oval 43"/>
          <p:cNvSpPr/>
          <p:nvPr/>
        </p:nvSpPr>
        <p:spPr>
          <a:xfrm>
            <a:off x="6519863" y="1600200"/>
            <a:ext cx="533400" cy="338138"/>
          </a:xfrm>
          <a:prstGeom prst="ellipse">
            <a:avLst/>
          </a:prstGeom>
          <a:solidFill>
            <a:srgbClr val="FF0000">
              <a:alpha val="50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497513" y="3756025"/>
            <a:ext cx="533400" cy="336550"/>
          </a:xfrm>
          <a:prstGeom prst="ellipse">
            <a:avLst/>
          </a:prstGeom>
          <a:solidFill>
            <a:srgbClr val="FF0000">
              <a:alpha val="50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7097713" y="1676400"/>
            <a:ext cx="184150" cy="53975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15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3" r="12083"/>
          <a:stretch>
            <a:fillRect/>
          </a:stretch>
        </p:blipFill>
        <p:spPr bwMode="auto">
          <a:xfrm>
            <a:off x="400050" y="0"/>
            <a:ext cx="832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561138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spc="300" dirty="0">
                <a:latin typeface="Gill Sans MT" pitchFamily="34" charset="0"/>
              </a:rPr>
              <a:t>ROAD SECTIONS &amp; TRAFFIC CAPACITY ANALYSIS- (JUBILEE CIRCLE)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1446213" y="1819275"/>
            <a:ext cx="982662" cy="276225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b="1">
                <a:latin typeface="Gill Sans MT" panose="020B0502020104020203" pitchFamily="34" charset="0"/>
              </a:rPr>
              <a:t>ROUTE A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3055938" y="758825"/>
            <a:ext cx="982662" cy="277813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b="1">
                <a:latin typeface="Gill Sans MT" panose="020B0502020104020203" pitchFamily="34" charset="0"/>
              </a:rPr>
              <a:t>ROUTE B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5829300" y="812800"/>
            <a:ext cx="982663" cy="276225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b="1">
                <a:latin typeface="Gill Sans MT" panose="020B0502020104020203" pitchFamily="34" charset="0"/>
              </a:rPr>
              <a:t>ROUTE C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7302500" y="2316163"/>
            <a:ext cx="982663" cy="277812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b="1">
                <a:latin typeface="Gill Sans MT" panose="020B0502020104020203" pitchFamily="34" charset="0"/>
              </a:rPr>
              <a:t>ROUTE D</a:t>
            </a: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4572000" y="4991100"/>
            <a:ext cx="982663" cy="277813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b="1">
                <a:latin typeface="Gill Sans MT" panose="020B0502020104020203" pitchFamily="34" charset="0"/>
              </a:rPr>
              <a:t>ROUTE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4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7EDFFF"/>
              </a:clrFrom>
              <a:clrTo>
                <a:srgbClr val="7ED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10363" y="5357813"/>
            <a:ext cx="2433637" cy="539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0" y="6561138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spc="300" dirty="0">
                <a:latin typeface="Gill Sans MT" pitchFamily="34" charset="0"/>
              </a:rPr>
              <a:t>ROAD SECTIONS &amp; TRAFFIC CAPACITY ANALYSIS- SUMMARY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5453063" y="1676400"/>
            <a:ext cx="762000" cy="26193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ROUTE A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6107113" y="642938"/>
            <a:ext cx="762000" cy="2603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ROUTE B</a:t>
            </a:r>
          </a:p>
        </p:txBody>
      </p:sp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7369175" y="1371600"/>
            <a:ext cx="762000" cy="26193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ROUTE C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7173913" y="2220913"/>
            <a:ext cx="762000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ROUTE D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5540375" y="2297113"/>
            <a:ext cx="762000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ROUTE E1</a:t>
            </a:r>
          </a:p>
        </p:txBody>
      </p:sp>
      <p:sp>
        <p:nvSpPr>
          <p:cNvPr id="9227" name="TextBox 10"/>
          <p:cNvSpPr txBox="1">
            <a:spLocks noChangeArrowheads="1"/>
          </p:cNvSpPr>
          <p:nvPr/>
        </p:nvSpPr>
        <p:spPr bwMode="auto">
          <a:xfrm>
            <a:off x="4986338" y="3363913"/>
            <a:ext cx="762000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ROUTE E2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48338" y="1371600"/>
            <a:ext cx="1060450" cy="3968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13413" y="1447800"/>
            <a:ext cx="1060450" cy="396875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773863" y="5494338"/>
            <a:ext cx="257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73863" y="5773738"/>
            <a:ext cx="257175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2" name="TextBox 67"/>
          <p:cNvSpPr txBox="1">
            <a:spLocks noChangeArrowheads="1"/>
          </p:cNvSpPr>
          <p:nvPr/>
        </p:nvSpPr>
        <p:spPr bwMode="auto">
          <a:xfrm>
            <a:off x="7045325" y="5357813"/>
            <a:ext cx="2100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>
                <a:latin typeface="Gill Sans MT" panose="020B0502020104020203" pitchFamily="34" charset="0"/>
              </a:rPr>
              <a:t>V/C STATUS 2015</a:t>
            </a:r>
          </a:p>
        </p:txBody>
      </p:sp>
      <p:sp>
        <p:nvSpPr>
          <p:cNvPr id="9233" name="TextBox 67"/>
          <p:cNvSpPr txBox="1">
            <a:spLocks noChangeArrowheads="1"/>
          </p:cNvSpPr>
          <p:nvPr/>
        </p:nvSpPr>
        <p:spPr bwMode="auto">
          <a:xfrm>
            <a:off x="7045325" y="5635625"/>
            <a:ext cx="21002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>
                <a:latin typeface="Gill Sans MT" panose="020B0502020104020203" pitchFamily="34" charset="0"/>
              </a:rPr>
              <a:t>V/C PROJECTED STATUS 2020</a:t>
            </a:r>
          </a:p>
        </p:txBody>
      </p:sp>
      <p:sp>
        <p:nvSpPr>
          <p:cNvPr id="7" name="Freeform 6"/>
          <p:cNvSpPr/>
          <p:nvPr/>
        </p:nvSpPr>
        <p:spPr>
          <a:xfrm>
            <a:off x="5803900" y="868363"/>
            <a:ext cx="996950" cy="823912"/>
          </a:xfrm>
          <a:custGeom>
            <a:avLst/>
            <a:gdLst>
              <a:gd name="connsiteX0" fmla="*/ 0 w 997527"/>
              <a:gd name="connsiteY0" fmla="*/ 0 h 823716"/>
              <a:gd name="connsiteX1" fmla="*/ 528992 w 997527"/>
              <a:gd name="connsiteY1" fmla="*/ 324952 h 823716"/>
              <a:gd name="connsiteX2" fmla="*/ 997527 w 997527"/>
              <a:gd name="connsiteY2" fmla="*/ 823716 h 82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823716">
                <a:moveTo>
                  <a:pt x="0" y="0"/>
                </a:moveTo>
                <a:lnTo>
                  <a:pt x="528992" y="324952"/>
                </a:lnTo>
                <a:lnTo>
                  <a:pt x="997527" y="823716"/>
                </a:ln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2" name="Freeform 21"/>
          <p:cNvSpPr/>
          <p:nvPr/>
        </p:nvSpPr>
        <p:spPr>
          <a:xfrm>
            <a:off x="5873750" y="793750"/>
            <a:ext cx="998538" cy="823913"/>
          </a:xfrm>
          <a:custGeom>
            <a:avLst/>
            <a:gdLst>
              <a:gd name="connsiteX0" fmla="*/ 0 w 997527"/>
              <a:gd name="connsiteY0" fmla="*/ 0 h 823716"/>
              <a:gd name="connsiteX1" fmla="*/ 528992 w 997527"/>
              <a:gd name="connsiteY1" fmla="*/ 324952 h 823716"/>
              <a:gd name="connsiteX2" fmla="*/ 997527 w 997527"/>
              <a:gd name="connsiteY2" fmla="*/ 823716 h 82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823716">
                <a:moveTo>
                  <a:pt x="0" y="0"/>
                </a:moveTo>
                <a:lnTo>
                  <a:pt x="528992" y="324952"/>
                </a:lnTo>
                <a:lnTo>
                  <a:pt x="997527" y="823716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srgbClr val="FFD9D9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884988" y="1155700"/>
            <a:ext cx="566737" cy="461963"/>
          </a:xfrm>
          <a:custGeom>
            <a:avLst/>
            <a:gdLst>
              <a:gd name="connsiteX0" fmla="*/ 0 w 566776"/>
              <a:gd name="connsiteY0" fmla="*/ 460978 h 460978"/>
              <a:gd name="connsiteX1" fmla="*/ 566776 w 566776"/>
              <a:gd name="connsiteY1" fmla="*/ 0 h 46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776" h="460978">
                <a:moveTo>
                  <a:pt x="0" y="460978"/>
                </a:moveTo>
                <a:lnTo>
                  <a:pt x="566776" y="0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9" name="Freeform 8"/>
          <p:cNvSpPr/>
          <p:nvPr/>
        </p:nvSpPr>
        <p:spPr>
          <a:xfrm>
            <a:off x="6959600" y="1231900"/>
            <a:ext cx="544513" cy="454025"/>
          </a:xfrm>
          <a:custGeom>
            <a:avLst/>
            <a:gdLst>
              <a:gd name="connsiteX0" fmla="*/ 0 w 544106"/>
              <a:gd name="connsiteY0" fmla="*/ 453422 h 453422"/>
              <a:gd name="connsiteX1" fmla="*/ 544106 w 544106"/>
              <a:gd name="connsiteY1" fmla="*/ 0 h 45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4106" h="453422">
                <a:moveTo>
                  <a:pt x="0" y="453422"/>
                </a:moveTo>
                <a:lnTo>
                  <a:pt x="544106" y="0"/>
                </a:ln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0" name="Freeform 9"/>
          <p:cNvSpPr/>
          <p:nvPr/>
        </p:nvSpPr>
        <p:spPr>
          <a:xfrm>
            <a:off x="6929438" y="1730375"/>
            <a:ext cx="1157287" cy="446088"/>
          </a:xfrm>
          <a:custGeom>
            <a:avLst/>
            <a:gdLst>
              <a:gd name="connsiteX0" fmla="*/ 0 w 1156225"/>
              <a:gd name="connsiteY0" fmla="*/ 0 h 445864"/>
              <a:gd name="connsiteX1" fmla="*/ 1156225 w 1156225"/>
              <a:gd name="connsiteY1" fmla="*/ 445864 h 44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6225" h="445864">
                <a:moveTo>
                  <a:pt x="0" y="0"/>
                </a:moveTo>
                <a:lnTo>
                  <a:pt x="1156225" y="445864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1" name="Freeform 10"/>
          <p:cNvSpPr/>
          <p:nvPr/>
        </p:nvSpPr>
        <p:spPr>
          <a:xfrm>
            <a:off x="6907213" y="1851025"/>
            <a:ext cx="1179512" cy="446088"/>
          </a:xfrm>
          <a:custGeom>
            <a:avLst/>
            <a:gdLst>
              <a:gd name="connsiteX0" fmla="*/ 0 w 1178896"/>
              <a:gd name="connsiteY0" fmla="*/ 0 h 445865"/>
              <a:gd name="connsiteX1" fmla="*/ 1178896 w 1178896"/>
              <a:gd name="connsiteY1" fmla="*/ 445865 h 44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8896" h="445865">
                <a:moveTo>
                  <a:pt x="0" y="0"/>
                </a:moveTo>
                <a:lnTo>
                  <a:pt x="1178896" y="445865"/>
                </a:lnTo>
              </a:path>
            </a:pathLst>
          </a:cu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2" name="Freeform 11"/>
          <p:cNvSpPr/>
          <p:nvPr/>
        </p:nvSpPr>
        <p:spPr>
          <a:xfrm>
            <a:off x="6069013" y="1851025"/>
            <a:ext cx="633412" cy="1300163"/>
          </a:xfrm>
          <a:custGeom>
            <a:avLst/>
            <a:gdLst>
              <a:gd name="connsiteX0" fmla="*/ 0 w 634790"/>
              <a:gd name="connsiteY0" fmla="*/ 1299808 h 1299808"/>
              <a:gd name="connsiteX1" fmla="*/ 634790 w 634790"/>
              <a:gd name="connsiteY1" fmla="*/ 0 h 129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4790" h="1299808">
                <a:moveTo>
                  <a:pt x="0" y="1299808"/>
                </a:moveTo>
                <a:lnTo>
                  <a:pt x="634790" y="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5" name="Freeform 14"/>
          <p:cNvSpPr/>
          <p:nvPr/>
        </p:nvSpPr>
        <p:spPr>
          <a:xfrm>
            <a:off x="6173788" y="1911350"/>
            <a:ext cx="612775" cy="1285875"/>
          </a:xfrm>
          <a:custGeom>
            <a:avLst/>
            <a:gdLst>
              <a:gd name="connsiteX0" fmla="*/ 0 w 612119"/>
              <a:gd name="connsiteY0" fmla="*/ 1284694 h 1284694"/>
              <a:gd name="connsiteX1" fmla="*/ 612119 w 612119"/>
              <a:gd name="connsiteY1" fmla="*/ 0 h 128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2119" h="1284694">
                <a:moveTo>
                  <a:pt x="0" y="1284694"/>
                </a:moveTo>
                <a:lnTo>
                  <a:pt x="612119" y="0"/>
                </a:ln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0" name="Freeform 19"/>
          <p:cNvSpPr/>
          <p:nvPr/>
        </p:nvSpPr>
        <p:spPr>
          <a:xfrm>
            <a:off x="4919663" y="3355975"/>
            <a:ext cx="1065212" cy="2168525"/>
          </a:xfrm>
          <a:custGeom>
            <a:avLst/>
            <a:gdLst>
              <a:gd name="connsiteX0" fmla="*/ 0 w 1065541"/>
              <a:gd name="connsiteY0" fmla="*/ 2168866 h 2168866"/>
              <a:gd name="connsiteX1" fmla="*/ 1065541 w 1065541"/>
              <a:gd name="connsiteY1" fmla="*/ 0 h 216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5541" h="2168866">
                <a:moveTo>
                  <a:pt x="0" y="2168866"/>
                </a:moveTo>
                <a:lnTo>
                  <a:pt x="1065541" y="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1" name="Freeform 20"/>
          <p:cNvSpPr/>
          <p:nvPr/>
        </p:nvSpPr>
        <p:spPr>
          <a:xfrm>
            <a:off x="5032375" y="3400425"/>
            <a:ext cx="1058863" cy="2206625"/>
          </a:xfrm>
          <a:custGeom>
            <a:avLst/>
            <a:gdLst>
              <a:gd name="connsiteX0" fmla="*/ 0 w 1057983"/>
              <a:gd name="connsiteY0" fmla="*/ 2206651 h 2206651"/>
              <a:gd name="connsiteX1" fmla="*/ 1057983 w 1057983"/>
              <a:gd name="connsiteY1" fmla="*/ 0 h 220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83" h="2206651">
                <a:moveTo>
                  <a:pt x="0" y="2206651"/>
                </a:moveTo>
                <a:lnTo>
                  <a:pt x="1057983" y="0"/>
                </a:lnTo>
              </a:path>
            </a:pathLst>
          </a:cu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0" y="254001"/>
          <a:ext cx="3495675" cy="320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/>
        </p:nvGraphicFramePr>
        <p:xfrm>
          <a:off x="0" y="3400661"/>
          <a:ext cx="3495675" cy="3160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Rectangle 29"/>
          <p:cNvSpPr/>
          <p:nvPr/>
        </p:nvSpPr>
        <p:spPr>
          <a:xfrm>
            <a:off x="6835775" y="6008688"/>
            <a:ext cx="141288" cy="109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47" name="TextBox 67"/>
          <p:cNvSpPr txBox="1">
            <a:spLocks noChangeArrowheads="1"/>
          </p:cNvSpPr>
          <p:nvPr/>
        </p:nvSpPr>
        <p:spPr bwMode="auto">
          <a:xfrm>
            <a:off x="7045325" y="5940425"/>
            <a:ext cx="2100263" cy="261938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IN" sz="1100">
                <a:latin typeface="Gill Sans MT" panose="020B0502020104020203" pitchFamily="34" charset="0"/>
              </a:rPr>
              <a:t>NO CONGESTION (Expected)</a:t>
            </a:r>
            <a:endParaRPr lang="en-US" sz="1100">
              <a:latin typeface="Gill Sans MT" panose="020B05020201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35775" y="6302375"/>
            <a:ext cx="141288" cy="109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49" name="TextBox 67"/>
          <p:cNvSpPr txBox="1">
            <a:spLocks noChangeArrowheads="1"/>
          </p:cNvSpPr>
          <p:nvPr/>
        </p:nvSpPr>
        <p:spPr bwMode="auto">
          <a:xfrm>
            <a:off x="7045325" y="6234113"/>
            <a:ext cx="2100263" cy="261937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>
                <a:latin typeface="Gill Sans MT" panose="020B0502020104020203" pitchFamily="34" charset="0"/>
              </a:rPr>
              <a:t>ADEQUATE TRAFFIC LOAD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35775" y="6621463"/>
            <a:ext cx="141288" cy="1095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51" name="TextBox 67"/>
          <p:cNvSpPr txBox="1">
            <a:spLocks noChangeArrowheads="1"/>
          </p:cNvSpPr>
          <p:nvPr/>
        </p:nvSpPr>
        <p:spPr bwMode="auto">
          <a:xfrm>
            <a:off x="7045325" y="6553200"/>
            <a:ext cx="2100263" cy="261938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>
                <a:latin typeface="Gill Sans MT" panose="020B0502020104020203" pitchFamily="34" charset="0"/>
              </a:rPr>
              <a:t>CONGESTION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6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13691613"/>
              </p:ext>
            </p:extLst>
          </p:nvPr>
        </p:nvGraphicFramePr>
        <p:xfrm>
          <a:off x="4574159" y="1663198"/>
          <a:ext cx="1956399" cy="365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52324" y="1534296"/>
            <a:ext cx="8674604" cy="4629335"/>
            <a:chOff x="1229409" y="966511"/>
            <a:chExt cx="9887732" cy="48219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29409" y="966511"/>
              <a:ext cx="9887732" cy="482194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318"/>
            <a:stretch/>
          </p:blipFill>
          <p:spPr>
            <a:xfrm rot="221108">
              <a:off x="4094788" y="4373733"/>
              <a:ext cx="1898298" cy="107888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530131" y="4529794"/>
              <a:ext cx="454839" cy="504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286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882" t="8147"/>
            <a:stretch/>
          </p:blipFill>
          <p:spPr>
            <a:xfrm>
              <a:off x="5899713" y="4529796"/>
              <a:ext cx="1799541" cy="85628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306154" y="4776667"/>
            <a:ext cx="318537" cy="360611"/>
            <a:chOff x="6306154" y="4776667"/>
            <a:chExt cx="318537" cy="360611"/>
          </a:xfrm>
        </p:grpSpPr>
        <p:sp>
          <p:nvSpPr>
            <p:cNvPr id="68" name="Teardrop 67"/>
            <p:cNvSpPr/>
            <p:nvPr/>
          </p:nvSpPr>
          <p:spPr>
            <a:xfrm rot="7855380">
              <a:off x="6285117" y="4797704"/>
              <a:ext cx="360611" cy="318537"/>
            </a:xfrm>
            <a:prstGeom prst="teardrop">
              <a:avLst>
                <a:gd name="adj" fmla="val 164331"/>
              </a:avLst>
            </a:prstGeom>
            <a:noFill/>
            <a:ln w="31750">
              <a:solidFill>
                <a:srgbClr val="FF0000">
                  <a:alpha val="6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286"/>
            </a:p>
          </p:txBody>
        </p:sp>
        <p:sp>
          <p:nvSpPr>
            <p:cNvPr id="70" name="Oval 69"/>
            <p:cNvSpPr/>
            <p:nvPr/>
          </p:nvSpPr>
          <p:spPr>
            <a:xfrm>
              <a:off x="6367117" y="4861694"/>
              <a:ext cx="196609" cy="213595"/>
            </a:xfrm>
            <a:prstGeom prst="ellipse">
              <a:avLst/>
            </a:prstGeom>
            <a:solidFill>
              <a:srgbClr val="FF0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286"/>
            </a:p>
          </p:txBody>
        </p:sp>
      </p:grp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22024814"/>
              </p:ext>
            </p:extLst>
          </p:nvPr>
        </p:nvGraphicFramePr>
        <p:xfrm>
          <a:off x="1839007" y="1935248"/>
          <a:ext cx="2482259" cy="310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894655" y="6012980"/>
            <a:ext cx="4249345" cy="588622"/>
            <a:chOff x="6811917" y="8290623"/>
            <a:chExt cx="5949083" cy="824071"/>
          </a:xfrm>
        </p:grpSpPr>
        <p:grpSp>
          <p:nvGrpSpPr>
            <p:cNvPr id="8" name="Group 7"/>
            <p:cNvGrpSpPr/>
            <p:nvPr/>
          </p:nvGrpSpPr>
          <p:grpSpPr>
            <a:xfrm>
              <a:off x="6811917" y="8290625"/>
              <a:ext cx="5404467" cy="824069"/>
              <a:chOff x="6958221" y="8272782"/>
              <a:chExt cx="5404467" cy="82406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8192157" y="8613246"/>
                <a:ext cx="336946" cy="448028"/>
              </a:xfrm>
              <a:prstGeom prst="rect">
                <a:avLst/>
              </a:prstGeom>
              <a:pattFill prst="narHorz">
                <a:fgClr>
                  <a:srgbClr val="7030A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86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116387" y="8584569"/>
                <a:ext cx="310896" cy="487615"/>
              </a:xfrm>
              <a:prstGeom prst="rect">
                <a:avLst/>
              </a:prstGeom>
              <a:pattFill prst="narHorz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86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1155680" y="8609236"/>
                <a:ext cx="310896" cy="487615"/>
              </a:xfrm>
              <a:prstGeom prst="rect">
                <a:avLst/>
              </a:prstGeom>
              <a:pattFill prst="narHorz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86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2051792" y="8609236"/>
                <a:ext cx="310896" cy="487615"/>
              </a:xfrm>
              <a:prstGeom prst="rect">
                <a:avLst/>
              </a:prstGeom>
              <a:pattFill prst="narHorz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86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984487" y="8301460"/>
                <a:ext cx="1089233" cy="34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2016-17</a:t>
                </a:r>
                <a:endParaRPr lang="en-IN" sz="12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895119" y="8272782"/>
                <a:ext cx="1089233" cy="34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2015-16</a:t>
                </a:r>
                <a:endParaRPr lang="en-IN" sz="12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58221" y="8711063"/>
                <a:ext cx="108923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MORNING</a:t>
                </a:r>
                <a:endParaRPr lang="en-I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107047" y="8699153"/>
                <a:ext cx="108923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EVENING</a:t>
                </a:r>
                <a:endParaRPr lang="en-I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1671766" y="8290624"/>
              <a:ext cx="1089234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2015-16</a:t>
              </a:r>
              <a:endParaRPr lang="en-IN" sz="128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746691" y="8290623"/>
              <a:ext cx="1089234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2016-17</a:t>
              </a:r>
              <a:endParaRPr lang="en-IN" sz="128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060523" y="1740676"/>
            <a:ext cx="116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JUBILEE GROUND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72679" y="396885"/>
            <a:ext cx="3435531" cy="2137656"/>
            <a:chOff x="5672679" y="7198"/>
            <a:chExt cx="3435531" cy="2137656"/>
          </a:xfrm>
        </p:grpSpPr>
        <p:pic>
          <p:nvPicPr>
            <p:cNvPr id="45" name="Picture 10"/>
            <p:cNvPicPr>
              <a:picLocks noChangeAspect="1" noChangeArrowheads="1"/>
            </p:cNvPicPr>
            <p:nvPr/>
          </p:nvPicPr>
          <p:blipFill rotWithShape="1">
            <a:blip r:embed="rId8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7887" t="8979" r="22732" b="46188"/>
            <a:stretch/>
          </p:blipFill>
          <p:spPr bwMode="auto">
            <a:xfrm>
              <a:off x="5672679" y="7198"/>
              <a:ext cx="3435531" cy="213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Freeform 57"/>
            <p:cNvSpPr/>
            <p:nvPr/>
          </p:nvSpPr>
          <p:spPr>
            <a:xfrm>
              <a:off x="7515034" y="922847"/>
              <a:ext cx="374167" cy="740351"/>
            </a:xfrm>
            <a:custGeom>
              <a:avLst/>
              <a:gdLst>
                <a:gd name="connsiteX0" fmla="*/ 401444 w 401444"/>
                <a:gd name="connsiteY0" fmla="*/ 44605 h 758283"/>
                <a:gd name="connsiteX1" fmla="*/ 256478 w 401444"/>
                <a:gd name="connsiteY1" fmla="*/ 0 h 758283"/>
                <a:gd name="connsiteX2" fmla="*/ 0 w 401444"/>
                <a:gd name="connsiteY2" fmla="*/ 713678 h 758283"/>
                <a:gd name="connsiteX3" fmla="*/ 144966 w 401444"/>
                <a:gd name="connsiteY3" fmla="*/ 758283 h 75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444" h="758283">
                  <a:moveTo>
                    <a:pt x="401444" y="44605"/>
                  </a:moveTo>
                  <a:lnTo>
                    <a:pt x="256478" y="0"/>
                  </a:lnTo>
                  <a:lnTo>
                    <a:pt x="0" y="713678"/>
                  </a:lnTo>
                  <a:lnTo>
                    <a:pt x="144966" y="758283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86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5680010" y="233266"/>
              <a:ext cx="2227684" cy="1306285"/>
            </a:xfrm>
            <a:custGeom>
              <a:avLst/>
              <a:gdLst>
                <a:gd name="connsiteX0" fmla="*/ 228600 w 3118757"/>
                <a:gd name="connsiteY0" fmla="*/ 0 h 1763485"/>
                <a:gd name="connsiteX1" fmla="*/ 1240972 w 3118757"/>
                <a:gd name="connsiteY1" fmla="*/ 391885 h 1763485"/>
                <a:gd name="connsiteX2" fmla="*/ 3118757 w 3118757"/>
                <a:gd name="connsiteY2" fmla="*/ 1191985 h 1763485"/>
                <a:gd name="connsiteX3" fmla="*/ 2922815 w 3118757"/>
                <a:gd name="connsiteY3" fmla="*/ 1763485 h 1763485"/>
                <a:gd name="connsiteX4" fmla="*/ 0 w 3118757"/>
                <a:gd name="connsiteY4" fmla="*/ 816428 h 1763485"/>
                <a:gd name="connsiteX5" fmla="*/ 228600 w 3118757"/>
                <a:gd name="connsiteY5" fmla="*/ 0 h 1763485"/>
                <a:gd name="connsiteX0" fmla="*/ 0 w 3118757"/>
                <a:gd name="connsiteY0" fmla="*/ 0 h 1828799"/>
                <a:gd name="connsiteX1" fmla="*/ 1240972 w 3118757"/>
                <a:gd name="connsiteY1" fmla="*/ 457199 h 1828799"/>
                <a:gd name="connsiteX2" fmla="*/ 3118757 w 3118757"/>
                <a:gd name="connsiteY2" fmla="*/ 1257299 h 1828799"/>
                <a:gd name="connsiteX3" fmla="*/ 2922815 w 3118757"/>
                <a:gd name="connsiteY3" fmla="*/ 1828799 h 1828799"/>
                <a:gd name="connsiteX4" fmla="*/ 0 w 3118757"/>
                <a:gd name="connsiteY4" fmla="*/ 881742 h 1828799"/>
                <a:gd name="connsiteX5" fmla="*/ 0 w 3118757"/>
                <a:gd name="connsiteY5" fmla="*/ 0 h 182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757" h="1828799">
                  <a:moveTo>
                    <a:pt x="0" y="0"/>
                  </a:moveTo>
                  <a:lnTo>
                    <a:pt x="1240972" y="457199"/>
                  </a:lnTo>
                  <a:lnTo>
                    <a:pt x="3118757" y="1257299"/>
                  </a:lnTo>
                  <a:lnTo>
                    <a:pt x="2922815" y="1828799"/>
                  </a:lnTo>
                  <a:lnTo>
                    <a:pt x="0" y="881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86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763688" y="3901686"/>
            <a:ext cx="8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Pedestrian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53454" y="3712841"/>
            <a:ext cx="8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3-W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00773" y="4485575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07429" y="3672657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4-W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90353" y="1963290"/>
            <a:ext cx="8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2-W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33825" y="1689296"/>
            <a:ext cx="8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2-W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57753" y="3631466"/>
            <a:ext cx="8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4-W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94451" y="4499688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09353" y="4179265"/>
            <a:ext cx="8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3-W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08242" y="4144852"/>
            <a:ext cx="8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Pedestrian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6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257800"/>
            <a:ext cx="914399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24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24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6561138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spc="300" dirty="0">
                <a:latin typeface="Gill Sans MT" pitchFamily="34" charset="0"/>
              </a:rPr>
              <a:t>VENDOR FORMALISATION- SURVEY OUTPUTS</a:t>
            </a:r>
          </a:p>
        </p:txBody>
      </p:sp>
      <p:pic>
        <p:nvPicPr>
          <p:cNvPr id="23556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7EDFFF"/>
              </a:clrFrom>
              <a:clrTo>
                <a:srgbClr val="7ED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3975"/>
            <a:ext cx="222408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750888" y="4506913"/>
            <a:ext cx="239712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3558" name="TextBox 13"/>
          <p:cNvSpPr txBox="1">
            <a:spLocks noChangeArrowheads="1"/>
          </p:cNvSpPr>
          <p:nvPr/>
        </p:nvSpPr>
        <p:spPr bwMode="auto">
          <a:xfrm>
            <a:off x="1001713" y="3919538"/>
            <a:ext cx="239712" cy="2603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3559" name="TextBox 14"/>
          <p:cNvSpPr txBox="1">
            <a:spLocks noChangeArrowheads="1"/>
          </p:cNvSpPr>
          <p:nvPr/>
        </p:nvSpPr>
        <p:spPr bwMode="auto">
          <a:xfrm>
            <a:off x="1577975" y="4049713"/>
            <a:ext cx="239713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3560" name="TextBox 16"/>
          <p:cNvSpPr txBox="1">
            <a:spLocks noChangeArrowheads="1"/>
          </p:cNvSpPr>
          <p:nvPr/>
        </p:nvSpPr>
        <p:spPr bwMode="auto">
          <a:xfrm>
            <a:off x="1839913" y="4625975"/>
            <a:ext cx="239712" cy="26193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3561" name="TextBox 17"/>
          <p:cNvSpPr txBox="1">
            <a:spLocks noChangeArrowheads="1"/>
          </p:cNvSpPr>
          <p:nvPr/>
        </p:nvSpPr>
        <p:spPr bwMode="auto">
          <a:xfrm>
            <a:off x="1154113" y="4854575"/>
            <a:ext cx="327025" cy="26193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E1</a:t>
            </a:r>
          </a:p>
        </p:txBody>
      </p:sp>
      <p:sp>
        <p:nvSpPr>
          <p:cNvPr id="23562" name="TextBox 18"/>
          <p:cNvSpPr txBox="1">
            <a:spLocks noChangeArrowheads="1"/>
          </p:cNvSpPr>
          <p:nvPr/>
        </p:nvSpPr>
        <p:spPr bwMode="auto">
          <a:xfrm>
            <a:off x="892175" y="5421313"/>
            <a:ext cx="327025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E2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558800" y="5116513"/>
            <a:ext cx="439738" cy="935037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1538" y="4408488"/>
            <a:ext cx="446087" cy="16351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09650" y="4552950"/>
            <a:ext cx="288925" cy="557213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46200" y="4559300"/>
            <a:ext cx="522288" cy="18415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295400" y="4311650"/>
            <a:ext cx="282575" cy="217488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914400" y="4191000"/>
            <a:ext cx="381000" cy="338138"/>
          </a:xfrm>
          <a:custGeom>
            <a:avLst/>
            <a:gdLst>
              <a:gd name="connsiteX0" fmla="*/ 381000 w 381000"/>
              <a:gd name="connsiteY0" fmla="*/ 337457 h 337457"/>
              <a:gd name="connsiteX1" fmla="*/ 250371 w 381000"/>
              <a:gd name="connsiteY1" fmla="*/ 152400 h 337457"/>
              <a:gd name="connsiteX2" fmla="*/ 0 w 381000"/>
              <a:gd name="connsiteY2" fmla="*/ 0 h 33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37457">
                <a:moveTo>
                  <a:pt x="381000" y="337457"/>
                </a:moveTo>
                <a:lnTo>
                  <a:pt x="250371" y="152400"/>
                </a:ln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817563" y="5259388"/>
            <a:ext cx="228600" cy="10795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725487" y="5256213"/>
            <a:ext cx="282575" cy="13970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1125538" y="4668837"/>
            <a:ext cx="247650" cy="123825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300" y="4537075"/>
            <a:ext cx="146050" cy="60325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1130300" y="4676775"/>
            <a:ext cx="133350" cy="6985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hart 38"/>
          <p:cNvGraphicFramePr/>
          <p:nvPr/>
        </p:nvGraphicFramePr>
        <p:xfrm>
          <a:off x="1796143" y="660155"/>
          <a:ext cx="5519056" cy="309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75" name="TextBox 23"/>
          <p:cNvSpPr txBox="1">
            <a:spLocks noChangeArrowheads="1"/>
          </p:cNvSpPr>
          <p:nvPr/>
        </p:nvSpPr>
        <p:spPr bwMode="auto">
          <a:xfrm>
            <a:off x="3081338" y="527050"/>
            <a:ext cx="2960687" cy="2619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 b="1">
                <a:latin typeface="Gill Sans MT" panose="020B0502020104020203" pitchFamily="34" charset="0"/>
              </a:rPr>
              <a:t>MORNING VENDORS</a:t>
            </a:r>
          </a:p>
        </p:txBody>
      </p:sp>
      <p:graphicFrame>
        <p:nvGraphicFramePr>
          <p:cNvPr id="43" name="Chart 42"/>
          <p:cNvGraphicFramePr/>
          <p:nvPr/>
        </p:nvGraphicFramePr>
        <p:xfrm>
          <a:off x="1828800" y="3912734"/>
          <a:ext cx="5486399" cy="273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577" name="TextBox 23"/>
          <p:cNvSpPr txBox="1">
            <a:spLocks noChangeArrowheads="1"/>
          </p:cNvSpPr>
          <p:nvPr/>
        </p:nvSpPr>
        <p:spPr bwMode="auto">
          <a:xfrm>
            <a:off x="3081338" y="3716338"/>
            <a:ext cx="2960687" cy="2619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 b="1">
                <a:latin typeface="Gill Sans MT" panose="020B0502020104020203" pitchFamily="34" charset="0"/>
              </a:rPr>
              <a:t>EVENING VENDORS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457200"/>
            <a:ext cx="548893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638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Hunnarshala\Vendor Formalisation\Locations\Mundra Road\Presentations\for PPT 28-7-15\Existing Section Route 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70" t="14117" r="6715" b="12215"/>
          <a:stretch>
            <a:fillRect/>
          </a:stretch>
        </p:blipFill>
        <p:spPr bwMode="auto">
          <a:xfrm>
            <a:off x="0" y="250825"/>
            <a:ext cx="91440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561138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spc="300" dirty="0">
                <a:latin typeface="Gill Sans MT" pitchFamily="34" charset="0"/>
              </a:rPr>
              <a:t>VENDOR FORMALISATION: BHUJ HAAT SITE</a:t>
            </a:r>
          </a:p>
        </p:txBody>
      </p:sp>
      <p:pic>
        <p:nvPicPr>
          <p:cNvPr id="24581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EDFFF"/>
              </a:clrFrom>
              <a:clrTo>
                <a:srgbClr val="7ED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3975"/>
            <a:ext cx="222408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750888" y="4506913"/>
            <a:ext cx="239712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583" name="TextBox 13"/>
          <p:cNvSpPr txBox="1">
            <a:spLocks noChangeArrowheads="1"/>
          </p:cNvSpPr>
          <p:nvPr/>
        </p:nvSpPr>
        <p:spPr bwMode="auto">
          <a:xfrm>
            <a:off x="1001713" y="3919538"/>
            <a:ext cx="239712" cy="2603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4584" name="TextBox 14"/>
          <p:cNvSpPr txBox="1">
            <a:spLocks noChangeArrowheads="1"/>
          </p:cNvSpPr>
          <p:nvPr/>
        </p:nvSpPr>
        <p:spPr bwMode="auto">
          <a:xfrm>
            <a:off x="1577975" y="4049713"/>
            <a:ext cx="239713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4585" name="TextBox 16"/>
          <p:cNvSpPr txBox="1">
            <a:spLocks noChangeArrowheads="1"/>
          </p:cNvSpPr>
          <p:nvPr/>
        </p:nvSpPr>
        <p:spPr bwMode="auto">
          <a:xfrm>
            <a:off x="1839913" y="4625975"/>
            <a:ext cx="239712" cy="26193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1154113" y="4854575"/>
            <a:ext cx="327025" cy="26193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E1</a:t>
            </a:r>
          </a:p>
        </p:txBody>
      </p:sp>
      <p:sp>
        <p:nvSpPr>
          <p:cNvPr id="24587" name="TextBox 18"/>
          <p:cNvSpPr txBox="1">
            <a:spLocks noChangeArrowheads="1"/>
          </p:cNvSpPr>
          <p:nvPr/>
        </p:nvSpPr>
        <p:spPr bwMode="auto">
          <a:xfrm>
            <a:off x="892175" y="5421313"/>
            <a:ext cx="327025" cy="2619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b="1">
                <a:solidFill>
                  <a:srgbClr val="FF0000"/>
                </a:solidFill>
              </a:rPr>
              <a:t>E2</a:t>
            </a:r>
          </a:p>
        </p:txBody>
      </p:sp>
      <p:sp>
        <p:nvSpPr>
          <p:cNvPr id="24588" name="TextBox 23"/>
          <p:cNvSpPr txBox="1">
            <a:spLocks noChangeArrowheads="1"/>
          </p:cNvSpPr>
          <p:nvPr/>
        </p:nvSpPr>
        <p:spPr bwMode="auto">
          <a:xfrm>
            <a:off x="6537325" y="2314575"/>
            <a:ext cx="26066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sz="1100" u="sng">
                <a:latin typeface="Gill Sans MT" panose="020B0502020104020203" pitchFamily="34" charset="0"/>
              </a:rPr>
              <a:t>ROUTE E2 ROAD SECTION</a:t>
            </a:r>
            <a:endParaRPr lang="en-US" sz="1100" b="1" u="sng">
              <a:latin typeface="Gill Sans MT" panose="020B05020201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" y="266700"/>
            <a:ext cx="1927225" cy="201771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" name="Rounded Rectangle 1"/>
          <p:cNvSpPr/>
          <p:nvPr/>
        </p:nvSpPr>
        <p:spPr>
          <a:xfrm rot="17620982">
            <a:off x="762794" y="5279232"/>
            <a:ext cx="280987" cy="101600"/>
          </a:xfrm>
          <a:prstGeom prst="round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pic>
        <p:nvPicPr>
          <p:cNvPr id="24591" name="Picture 2" descr="C:\Users\Hunnar Shala\Desktop\Anupriya\WENDERS  MIGRNATS\WP_20150527_17_00_46_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3413" y="2643188"/>
            <a:ext cx="3287712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3" descr="C:\Users\Hunnar Shala\Desktop\Anupriya\WENDERS  MIGRNATS\WP_20150527_17_00_49_P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8863" y="2644775"/>
            <a:ext cx="32845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5" descr="C:\Users\Hunnar Shala\Desktop\Anupriya\WENDERS  MIGRNATS\WP_20150527_16_56_09_Pr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563" y="4716463"/>
            <a:ext cx="325913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4" descr="C:\Users\Hunnar Shala\Desktop\Anupriya\WENDERS  MIGRNATS\WP_20150527_16_57_20_Pr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9763" y="4716463"/>
            <a:ext cx="327501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0" y="2290763"/>
            <a:ext cx="2328863" cy="15700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IN" sz="1200" dirty="0" smtClean="0">
                <a:latin typeface="Gill Sans MT" panose="020B0502020104020203" pitchFamily="34" charset="0"/>
              </a:rPr>
              <a:t>Bhuj </a:t>
            </a:r>
            <a:r>
              <a:rPr lang="en-IN" sz="1200" dirty="0" err="1" smtClean="0">
                <a:latin typeface="Gill Sans MT" panose="020B0502020104020203" pitchFamily="34" charset="0"/>
              </a:rPr>
              <a:t>Haat</a:t>
            </a:r>
            <a:r>
              <a:rPr lang="en-IN" sz="1200" dirty="0" smtClean="0">
                <a:latin typeface="Gill Sans MT" panose="020B0502020104020203" pitchFamily="34" charset="0"/>
              </a:rPr>
              <a:t> Site  was chosen as a prototype site for formalisation.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IN" sz="1200" dirty="0" smtClean="0">
                <a:latin typeface="Gill Sans MT" panose="020B0502020104020203" pitchFamily="34" charset="0"/>
              </a:rPr>
              <a:t>Interventions: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defRPr/>
            </a:pPr>
            <a:r>
              <a:rPr lang="en-IN" sz="1200" dirty="0" smtClean="0">
                <a:latin typeface="Gill Sans MT" panose="020B0502020104020203" pitchFamily="34" charset="0"/>
              </a:rPr>
              <a:t>Re-organising and utilising available land efficiently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defRPr/>
            </a:pPr>
            <a:r>
              <a:rPr lang="en-IN" sz="1200" dirty="0" smtClean="0">
                <a:latin typeface="Gill Sans MT" panose="020B0502020104020203" pitchFamily="34" charset="0"/>
              </a:rPr>
              <a:t>Reassigning vendor spaces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defRPr/>
            </a:pPr>
            <a:r>
              <a:rPr lang="en-IN" sz="1200" dirty="0" smtClean="0">
                <a:latin typeface="Gill Sans MT" panose="020B0502020104020203" pitchFamily="34" charset="0"/>
              </a:rPr>
              <a:t>Construction of seating spaces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defRPr/>
            </a:pPr>
            <a:r>
              <a:rPr lang="en-IN" sz="1200" dirty="0" smtClean="0">
                <a:latin typeface="Gill Sans MT" panose="020B0502020104020203" pitchFamily="34" charset="0"/>
              </a:rPr>
              <a:t>Provision of necessary services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5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2" t="26538" r="1962" b="27655"/>
          <a:stretch>
            <a:fillRect/>
          </a:stretch>
        </p:blipFill>
        <p:spPr bwMode="auto">
          <a:xfrm>
            <a:off x="0" y="2897188"/>
            <a:ext cx="91440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0" y="5083175"/>
            <a:ext cx="9144000" cy="806450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4" name="Picture 3" descr="H:\Hunnarshala\Vendor Formalisation\Locations\Mundra Road\Presentations\for PPT 28-7-15\Proposed Section Route 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63" r="11984" b="8849"/>
          <a:stretch>
            <a:fillRect/>
          </a:stretch>
        </p:blipFill>
        <p:spPr bwMode="auto">
          <a:xfrm>
            <a:off x="0" y="255588"/>
            <a:ext cx="91440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561138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spc="300" dirty="0">
                <a:latin typeface="Gill Sans MT" pitchFamily="34" charset="0"/>
              </a:rPr>
              <a:t>VENDOR FORMALISATION: BHUJ HAAT SITE</a:t>
            </a:r>
          </a:p>
        </p:txBody>
      </p:sp>
      <p:sp>
        <p:nvSpPr>
          <p:cNvPr id="25607" name="TextBox 23"/>
          <p:cNvSpPr txBox="1">
            <a:spLocks noChangeArrowheads="1"/>
          </p:cNvSpPr>
          <p:nvPr/>
        </p:nvSpPr>
        <p:spPr bwMode="auto">
          <a:xfrm>
            <a:off x="6632575" y="393700"/>
            <a:ext cx="931863" cy="2619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>
                <a:latin typeface="Gill Sans MT" panose="020B0502020104020203" pitchFamily="34" charset="0"/>
              </a:rPr>
              <a:t>Service Lane</a:t>
            </a:r>
          </a:p>
        </p:txBody>
      </p:sp>
      <p:sp>
        <p:nvSpPr>
          <p:cNvPr id="25608" name="TextBox 23"/>
          <p:cNvSpPr txBox="1">
            <a:spLocks noChangeArrowheads="1"/>
          </p:cNvSpPr>
          <p:nvPr/>
        </p:nvSpPr>
        <p:spPr bwMode="auto">
          <a:xfrm>
            <a:off x="3875088" y="396875"/>
            <a:ext cx="930275" cy="2603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Carriageway </a:t>
            </a:r>
          </a:p>
        </p:txBody>
      </p:sp>
      <p:sp>
        <p:nvSpPr>
          <p:cNvPr id="25609" name="TextBox 23"/>
          <p:cNvSpPr txBox="1">
            <a:spLocks noChangeArrowheads="1"/>
          </p:cNvSpPr>
          <p:nvPr/>
        </p:nvSpPr>
        <p:spPr bwMode="auto">
          <a:xfrm>
            <a:off x="2386013" y="396875"/>
            <a:ext cx="930275" cy="2603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Carriageway </a:t>
            </a:r>
          </a:p>
        </p:txBody>
      </p:sp>
      <p:sp>
        <p:nvSpPr>
          <p:cNvPr id="25610" name="TextBox 23"/>
          <p:cNvSpPr txBox="1">
            <a:spLocks noChangeArrowheads="1"/>
          </p:cNvSpPr>
          <p:nvPr/>
        </p:nvSpPr>
        <p:spPr bwMode="auto">
          <a:xfrm>
            <a:off x="1590675" y="396875"/>
            <a:ext cx="738188" cy="6000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Footpath with Halt Zone</a:t>
            </a:r>
          </a:p>
        </p:txBody>
      </p:sp>
      <p:sp>
        <p:nvSpPr>
          <p:cNvPr id="25611" name="TextBox 23"/>
          <p:cNvSpPr txBox="1">
            <a:spLocks noChangeArrowheads="1"/>
          </p:cNvSpPr>
          <p:nvPr/>
        </p:nvSpPr>
        <p:spPr bwMode="auto">
          <a:xfrm>
            <a:off x="295275" y="396875"/>
            <a:ext cx="930275" cy="7683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Organised Vendor Zone with Seating Area</a:t>
            </a:r>
          </a:p>
        </p:txBody>
      </p:sp>
      <p:sp>
        <p:nvSpPr>
          <p:cNvPr id="25612" name="TextBox 23"/>
          <p:cNvSpPr txBox="1">
            <a:spLocks noChangeArrowheads="1"/>
          </p:cNvSpPr>
          <p:nvPr/>
        </p:nvSpPr>
        <p:spPr bwMode="auto">
          <a:xfrm>
            <a:off x="5364163" y="393700"/>
            <a:ext cx="930275" cy="431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Organised Parking</a:t>
            </a:r>
          </a:p>
        </p:txBody>
      </p:sp>
      <p:sp>
        <p:nvSpPr>
          <p:cNvPr id="25613" name="TextBox 23"/>
          <p:cNvSpPr txBox="1">
            <a:spLocks noChangeArrowheads="1"/>
          </p:cNvSpPr>
          <p:nvPr/>
        </p:nvSpPr>
        <p:spPr bwMode="auto">
          <a:xfrm>
            <a:off x="6537325" y="2433638"/>
            <a:ext cx="2606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sz="1100" u="sng">
                <a:latin typeface="Gill Sans MT" panose="020B0502020104020203" pitchFamily="34" charset="0"/>
              </a:rPr>
              <a:t>ROUTE E2 PROPOSED ROAD SECTION</a:t>
            </a:r>
            <a:endParaRPr lang="en-US" sz="1100" b="1" u="sng">
              <a:latin typeface="Gill Sans MT" panose="020B05020201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6050" y="266700"/>
            <a:ext cx="2239963" cy="201771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5615" name="TextBox 23"/>
          <p:cNvSpPr txBox="1">
            <a:spLocks noChangeArrowheads="1"/>
          </p:cNvSpPr>
          <p:nvPr/>
        </p:nvSpPr>
        <p:spPr bwMode="auto">
          <a:xfrm>
            <a:off x="6537325" y="5884863"/>
            <a:ext cx="2606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sz="1100" u="sng">
                <a:latin typeface="Gill Sans MT" panose="020B0502020104020203" pitchFamily="34" charset="0"/>
              </a:rPr>
              <a:t>ROUTE E2 PROPOSED ROAD PLAN</a:t>
            </a:r>
            <a:endParaRPr lang="en-US" sz="1100" b="1" u="sng">
              <a:latin typeface="Gill Sans MT" panose="020B0502020104020203" pitchFamily="34" charset="0"/>
            </a:endParaRPr>
          </a:p>
        </p:txBody>
      </p:sp>
      <p:sp>
        <p:nvSpPr>
          <p:cNvPr id="25616" name="TextBox 23"/>
          <p:cNvSpPr txBox="1">
            <a:spLocks noChangeArrowheads="1"/>
          </p:cNvSpPr>
          <p:nvPr/>
        </p:nvSpPr>
        <p:spPr bwMode="auto">
          <a:xfrm>
            <a:off x="0" y="3402013"/>
            <a:ext cx="930275" cy="4302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MISC. VENDORS</a:t>
            </a:r>
          </a:p>
        </p:txBody>
      </p:sp>
      <p:sp>
        <p:nvSpPr>
          <p:cNvPr id="25617" name="TextBox 23"/>
          <p:cNvSpPr txBox="1">
            <a:spLocks noChangeArrowheads="1"/>
          </p:cNvSpPr>
          <p:nvPr/>
        </p:nvSpPr>
        <p:spPr bwMode="auto">
          <a:xfrm>
            <a:off x="1100138" y="3402013"/>
            <a:ext cx="930275" cy="4302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VEGETABLE</a:t>
            </a:r>
          </a:p>
          <a:p>
            <a:pPr algn="ctr"/>
            <a:r>
              <a:rPr lang="en-IN" sz="1100">
                <a:latin typeface="Gill Sans MT" panose="020B0502020104020203" pitchFamily="34" charset="0"/>
              </a:rPr>
              <a:t>VENDORS</a:t>
            </a:r>
          </a:p>
        </p:txBody>
      </p:sp>
      <p:sp>
        <p:nvSpPr>
          <p:cNvPr id="25618" name="TextBox 23"/>
          <p:cNvSpPr txBox="1">
            <a:spLocks noChangeArrowheads="1"/>
          </p:cNvSpPr>
          <p:nvPr/>
        </p:nvSpPr>
        <p:spPr bwMode="auto">
          <a:xfrm>
            <a:off x="4278313" y="3402013"/>
            <a:ext cx="930275" cy="4302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VEGETABLE</a:t>
            </a:r>
          </a:p>
          <a:p>
            <a:pPr algn="ctr"/>
            <a:r>
              <a:rPr lang="en-IN" sz="1100">
                <a:latin typeface="Gill Sans MT" panose="020B0502020104020203" pitchFamily="34" charset="0"/>
              </a:rPr>
              <a:t>VENDORS</a:t>
            </a:r>
          </a:p>
        </p:txBody>
      </p:sp>
      <p:sp>
        <p:nvSpPr>
          <p:cNvPr id="25619" name="TextBox 23"/>
          <p:cNvSpPr txBox="1">
            <a:spLocks noChangeArrowheads="1"/>
          </p:cNvSpPr>
          <p:nvPr/>
        </p:nvSpPr>
        <p:spPr bwMode="auto">
          <a:xfrm>
            <a:off x="5421313" y="3402013"/>
            <a:ext cx="930275" cy="4302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FOOD</a:t>
            </a:r>
          </a:p>
          <a:p>
            <a:pPr algn="ctr"/>
            <a:r>
              <a:rPr lang="en-IN" sz="1100">
                <a:latin typeface="Gill Sans MT" panose="020B0502020104020203" pitchFamily="34" charset="0"/>
              </a:rPr>
              <a:t>VENDORS</a:t>
            </a:r>
          </a:p>
        </p:txBody>
      </p:sp>
      <p:sp>
        <p:nvSpPr>
          <p:cNvPr id="25620" name="TextBox 23"/>
          <p:cNvSpPr txBox="1">
            <a:spLocks noChangeArrowheads="1"/>
          </p:cNvSpPr>
          <p:nvPr/>
        </p:nvSpPr>
        <p:spPr bwMode="auto">
          <a:xfrm>
            <a:off x="7021513" y="3402013"/>
            <a:ext cx="930275" cy="4302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FOOD</a:t>
            </a:r>
          </a:p>
          <a:p>
            <a:pPr algn="ctr"/>
            <a:r>
              <a:rPr lang="en-IN" sz="1100">
                <a:latin typeface="Gill Sans MT" panose="020B0502020104020203" pitchFamily="34" charset="0"/>
              </a:rPr>
              <a:t>VENDORS</a:t>
            </a:r>
          </a:p>
        </p:txBody>
      </p:sp>
      <p:sp>
        <p:nvSpPr>
          <p:cNvPr id="25621" name="TextBox 23"/>
          <p:cNvSpPr txBox="1">
            <a:spLocks noChangeArrowheads="1"/>
          </p:cNvSpPr>
          <p:nvPr/>
        </p:nvSpPr>
        <p:spPr bwMode="auto">
          <a:xfrm>
            <a:off x="8213725" y="3402013"/>
            <a:ext cx="930275" cy="4302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100">
                <a:latin typeface="Gill Sans MT" panose="020B0502020104020203" pitchFamily="34" charset="0"/>
              </a:rPr>
              <a:t>FOOD</a:t>
            </a:r>
          </a:p>
          <a:p>
            <a:pPr algn="ctr"/>
            <a:r>
              <a:rPr lang="en-IN" sz="1100">
                <a:latin typeface="Gill Sans MT" panose="020B0502020104020203" pitchFamily="34" charset="0"/>
              </a:rPr>
              <a:t>VENDORS</a:t>
            </a:r>
          </a:p>
        </p:txBody>
      </p:sp>
      <p:sp>
        <p:nvSpPr>
          <p:cNvPr id="25622" name="TextBox 23"/>
          <p:cNvSpPr txBox="1">
            <a:spLocks noChangeArrowheads="1"/>
          </p:cNvSpPr>
          <p:nvPr/>
        </p:nvSpPr>
        <p:spPr bwMode="auto">
          <a:xfrm rot="2962770">
            <a:off x="2786856" y="4261645"/>
            <a:ext cx="930275" cy="2460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Auto Parking</a:t>
            </a:r>
          </a:p>
        </p:txBody>
      </p:sp>
      <p:sp>
        <p:nvSpPr>
          <p:cNvPr id="25623" name="TextBox 23"/>
          <p:cNvSpPr txBox="1">
            <a:spLocks noChangeArrowheads="1"/>
          </p:cNvSpPr>
          <p:nvPr/>
        </p:nvSpPr>
        <p:spPr bwMode="auto">
          <a:xfrm rot="2962770">
            <a:off x="3472656" y="4261645"/>
            <a:ext cx="930275" cy="2460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2W Parking</a:t>
            </a:r>
          </a:p>
        </p:txBody>
      </p:sp>
      <p:sp>
        <p:nvSpPr>
          <p:cNvPr id="25624" name="TextBox 23"/>
          <p:cNvSpPr txBox="1">
            <a:spLocks noChangeArrowheads="1"/>
          </p:cNvSpPr>
          <p:nvPr/>
        </p:nvSpPr>
        <p:spPr bwMode="auto">
          <a:xfrm rot="2962770">
            <a:off x="1654969" y="4261644"/>
            <a:ext cx="930275" cy="2460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4W Parking</a:t>
            </a:r>
          </a:p>
        </p:txBody>
      </p:sp>
      <p:sp>
        <p:nvSpPr>
          <p:cNvPr id="25625" name="TextBox 23"/>
          <p:cNvSpPr txBox="1">
            <a:spLocks noChangeArrowheads="1"/>
          </p:cNvSpPr>
          <p:nvPr/>
        </p:nvSpPr>
        <p:spPr bwMode="auto">
          <a:xfrm>
            <a:off x="4506913" y="4903788"/>
            <a:ext cx="674687" cy="2460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Bus Stop</a:t>
            </a:r>
          </a:p>
        </p:txBody>
      </p:sp>
      <p:sp>
        <p:nvSpPr>
          <p:cNvPr id="25626" name="TextBox 23"/>
          <p:cNvSpPr txBox="1">
            <a:spLocks noChangeArrowheads="1"/>
          </p:cNvSpPr>
          <p:nvPr/>
        </p:nvSpPr>
        <p:spPr bwMode="auto">
          <a:xfrm>
            <a:off x="5672138" y="4903788"/>
            <a:ext cx="674687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Halt Zone</a:t>
            </a:r>
          </a:p>
        </p:txBody>
      </p:sp>
      <p:sp>
        <p:nvSpPr>
          <p:cNvPr id="25627" name="TextBox 23"/>
          <p:cNvSpPr txBox="1">
            <a:spLocks noChangeArrowheads="1"/>
          </p:cNvSpPr>
          <p:nvPr/>
        </p:nvSpPr>
        <p:spPr bwMode="auto">
          <a:xfrm>
            <a:off x="7086600" y="4903788"/>
            <a:ext cx="674688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Halt Zone</a:t>
            </a:r>
          </a:p>
        </p:txBody>
      </p:sp>
      <p:sp>
        <p:nvSpPr>
          <p:cNvPr id="25628" name="TextBox 23"/>
          <p:cNvSpPr txBox="1">
            <a:spLocks noChangeArrowheads="1"/>
          </p:cNvSpPr>
          <p:nvPr/>
        </p:nvSpPr>
        <p:spPr bwMode="auto">
          <a:xfrm>
            <a:off x="8328025" y="4903788"/>
            <a:ext cx="674688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Halt Zone</a:t>
            </a:r>
          </a:p>
        </p:txBody>
      </p:sp>
      <p:sp>
        <p:nvSpPr>
          <p:cNvPr id="25629" name="TextBox 23"/>
          <p:cNvSpPr txBox="1">
            <a:spLocks noChangeArrowheads="1"/>
          </p:cNvSpPr>
          <p:nvPr/>
        </p:nvSpPr>
        <p:spPr bwMode="auto">
          <a:xfrm>
            <a:off x="3233738" y="4903788"/>
            <a:ext cx="674687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Green Pocket</a:t>
            </a:r>
          </a:p>
        </p:txBody>
      </p:sp>
      <p:sp>
        <p:nvSpPr>
          <p:cNvPr id="25630" name="TextBox 23"/>
          <p:cNvSpPr txBox="1">
            <a:spLocks noChangeArrowheads="1"/>
          </p:cNvSpPr>
          <p:nvPr/>
        </p:nvSpPr>
        <p:spPr bwMode="auto">
          <a:xfrm>
            <a:off x="1328738" y="4903788"/>
            <a:ext cx="674687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Halt Zone</a:t>
            </a:r>
          </a:p>
        </p:txBody>
      </p:sp>
      <p:sp>
        <p:nvSpPr>
          <p:cNvPr id="25631" name="TextBox 23"/>
          <p:cNvSpPr txBox="1">
            <a:spLocks noChangeArrowheads="1"/>
          </p:cNvSpPr>
          <p:nvPr/>
        </p:nvSpPr>
        <p:spPr bwMode="auto">
          <a:xfrm>
            <a:off x="109538" y="4903788"/>
            <a:ext cx="674687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Green Pocket</a:t>
            </a:r>
          </a:p>
        </p:txBody>
      </p:sp>
      <p:sp>
        <p:nvSpPr>
          <p:cNvPr id="25632" name="TextBox 23"/>
          <p:cNvSpPr txBox="1">
            <a:spLocks noChangeArrowheads="1"/>
          </p:cNvSpPr>
          <p:nvPr/>
        </p:nvSpPr>
        <p:spPr bwMode="auto">
          <a:xfrm>
            <a:off x="4179888" y="5491163"/>
            <a:ext cx="1328737" cy="2460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1000">
                <a:latin typeface="Gill Sans MT" panose="020B0502020104020203" pitchFamily="34" charset="0"/>
              </a:rPr>
              <a:t>Carriageway</a:t>
            </a:r>
          </a:p>
        </p:txBody>
      </p:sp>
      <p:cxnSp>
        <p:nvCxnSpPr>
          <p:cNvPr id="49" name="Straight Arrow Connector 48"/>
          <p:cNvCxnSpPr>
            <a:stCxn id="25632" idx="3"/>
          </p:cNvCxnSpPr>
          <p:nvPr/>
        </p:nvCxnSpPr>
        <p:spPr>
          <a:xfrm>
            <a:off x="5508625" y="5614988"/>
            <a:ext cx="1022350" cy="1587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632" idx="1"/>
          </p:cNvCxnSpPr>
          <p:nvPr/>
        </p:nvCxnSpPr>
        <p:spPr>
          <a:xfrm rot="10800000">
            <a:off x="3005138" y="5605463"/>
            <a:ext cx="1174750" cy="9525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35" name="TextBox 23"/>
          <p:cNvSpPr txBox="1">
            <a:spLocks noChangeArrowheads="1"/>
          </p:cNvSpPr>
          <p:nvPr/>
        </p:nvSpPr>
        <p:spPr bwMode="auto">
          <a:xfrm>
            <a:off x="5051425" y="3859213"/>
            <a:ext cx="5540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800" b="1">
                <a:latin typeface="Gill Sans MT" panose="020B0502020104020203" pitchFamily="34" charset="0"/>
              </a:rPr>
              <a:t>Toilets</a:t>
            </a:r>
          </a:p>
        </p:txBody>
      </p:sp>
      <p:sp>
        <p:nvSpPr>
          <p:cNvPr id="25636" name="TextBox 23"/>
          <p:cNvSpPr txBox="1">
            <a:spLocks noChangeArrowheads="1"/>
          </p:cNvSpPr>
          <p:nvPr/>
        </p:nvSpPr>
        <p:spPr bwMode="auto">
          <a:xfrm>
            <a:off x="7837488" y="3890963"/>
            <a:ext cx="55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800" b="1">
                <a:latin typeface="Gill Sans MT" panose="020B0502020104020203" pitchFamily="34" charset="0"/>
              </a:rPr>
              <a:t>Toilets</a:t>
            </a:r>
          </a:p>
        </p:txBody>
      </p:sp>
      <p:sp>
        <p:nvSpPr>
          <p:cNvPr id="25637" name="TextBox 23"/>
          <p:cNvSpPr txBox="1">
            <a:spLocks noChangeArrowheads="1"/>
          </p:cNvSpPr>
          <p:nvPr/>
        </p:nvSpPr>
        <p:spPr bwMode="auto">
          <a:xfrm>
            <a:off x="652463" y="3792538"/>
            <a:ext cx="55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800" b="1">
                <a:latin typeface="Gill Sans MT" panose="020B0502020104020203" pitchFamily="34" charset="0"/>
              </a:rPr>
              <a:t>Toilets</a:t>
            </a:r>
          </a:p>
        </p:txBody>
      </p:sp>
      <p:sp>
        <p:nvSpPr>
          <p:cNvPr id="25638" name="TextBox 23"/>
          <p:cNvSpPr txBox="1">
            <a:spLocks noChangeArrowheads="1"/>
          </p:cNvSpPr>
          <p:nvPr/>
        </p:nvSpPr>
        <p:spPr bwMode="auto">
          <a:xfrm>
            <a:off x="5627688" y="4021138"/>
            <a:ext cx="55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800" b="1">
                <a:latin typeface="Gill Sans MT" panose="020B0502020104020203" pitchFamily="34" charset="0"/>
              </a:rPr>
              <a:t>Seating</a:t>
            </a:r>
          </a:p>
        </p:txBody>
      </p:sp>
      <p:sp>
        <p:nvSpPr>
          <p:cNvPr id="25639" name="TextBox 23"/>
          <p:cNvSpPr txBox="1">
            <a:spLocks noChangeArrowheads="1"/>
          </p:cNvSpPr>
          <p:nvPr/>
        </p:nvSpPr>
        <p:spPr bwMode="auto">
          <a:xfrm>
            <a:off x="7250113" y="4021138"/>
            <a:ext cx="55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800" b="1">
                <a:latin typeface="Gill Sans MT" panose="020B0502020104020203" pitchFamily="34" charset="0"/>
              </a:rPr>
              <a:t>Seating</a:t>
            </a:r>
          </a:p>
        </p:txBody>
      </p:sp>
      <p:sp>
        <p:nvSpPr>
          <p:cNvPr id="25640" name="TextBox 23"/>
          <p:cNvSpPr txBox="1">
            <a:spLocks noChangeArrowheads="1"/>
          </p:cNvSpPr>
          <p:nvPr/>
        </p:nvSpPr>
        <p:spPr bwMode="auto">
          <a:xfrm>
            <a:off x="8415338" y="4021138"/>
            <a:ext cx="5540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sz="800" b="1">
                <a:latin typeface="Gill Sans MT" panose="020B0502020104020203" pitchFamily="34" charset="0"/>
              </a:rPr>
              <a:t>Seating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54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" name="Picture 3" descr="G:\HF\Vendor Formalisation\Locations\Mundra Road\Pdfs Jpgs\Vendors B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1799"/>
            <a:ext cx="9144000" cy="433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:\HF\Vendor Formalisation\Locations\Mundra Road\Pdfs Jpgs\Vendors Top Vi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97" b="59724"/>
          <a:stretch/>
        </p:blipFill>
        <p:spPr bwMode="auto">
          <a:xfrm>
            <a:off x="831541" y="4797152"/>
            <a:ext cx="7480917" cy="206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26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404665"/>
            <a:ext cx="4499992" cy="2880320"/>
          </a:xfrm>
          <a:prstGeom prst="rect">
            <a:avLst/>
          </a:prstGeom>
        </p:spPr>
      </p:pic>
      <p:sp>
        <p:nvSpPr>
          <p:cNvPr id="7" name="TextBox 67"/>
          <p:cNvSpPr txBox="1">
            <a:spLocks noChangeArrowheads="1"/>
          </p:cNvSpPr>
          <p:nvPr/>
        </p:nvSpPr>
        <p:spPr bwMode="auto">
          <a:xfrm>
            <a:off x="2399728" y="3284023"/>
            <a:ext cx="21002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dirty="0">
                <a:latin typeface="Gill Sans MT" pitchFamily="34" charset="0"/>
              </a:rPr>
              <a:t>Survey at Bhuj </a:t>
            </a:r>
            <a:r>
              <a:rPr lang="en-US" sz="1100" dirty="0" err="1">
                <a:latin typeface="Gill Sans MT" pitchFamily="34" charset="0"/>
              </a:rPr>
              <a:t>Haat</a:t>
            </a:r>
            <a:r>
              <a:rPr lang="en-US" sz="1100" dirty="0">
                <a:latin typeface="Gill Sans MT" pitchFamily="34" charset="0"/>
              </a:rPr>
              <a:t> site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5567" b="10612"/>
          <a:stretch/>
        </p:blipFill>
        <p:spPr>
          <a:xfrm>
            <a:off x="4595854" y="404665"/>
            <a:ext cx="4545514" cy="288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4326" b="10004"/>
          <a:stretch/>
        </p:blipFill>
        <p:spPr>
          <a:xfrm>
            <a:off x="-10994" y="3717032"/>
            <a:ext cx="4556508" cy="2869212"/>
          </a:xfrm>
          <a:prstGeom prst="rect">
            <a:avLst/>
          </a:prstGeom>
        </p:spPr>
      </p:pic>
      <p:sp>
        <p:nvSpPr>
          <p:cNvPr id="6" name="TextBox 67"/>
          <p:cNvSpPr txBox="1">
            <a:spLocks noChangeArrowheads="1"/>
          </p:cNvSpPr>
          <p:nvPr/>
        </p:nvSpPr>
        <p:spPr bwMode="auto">
          <a:xfrm>
            <a:off x="2445251" y="6582849"/>
            <a:ext cx="21002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Discussion with representatives</a:t>
            </a:r>
          </a:p>
        </p:txBody>
      </p:sp>
      <p:sp>
        <p:nvSpPr>
          <p:cNvPr id="8" name="TextBox 67"/>
          <p:cNvSpPr txBox="1">
            <a:spLocks noChangeArrowheads="1"/>
          </p:cNvSpPr>
          <p:nvPr/>
        </p:nvSpPr>
        <p:spPr bwMode="auto">
          <a:xfrm>
            <a:off x="4584861" y="3283288"/>
            <a:ext cx="45565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Gill Sans MT" pitchFamily="34" charset="0"/>
              </a:rPr>
              <a:t>Visit by students of TISS, Mumbai regarding vendors in the city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73"/>
          <a:stretch/>
        </p:blipFill>
        <p:spPr>
          <a:xfrm>
            <a:off x="4644009" y="3717032"/>
            <a:ext cx="4499991" cy="2865817"/>
          </a:xfrm>
          <a:prstGeom prst="rect">
            <a:avLst/>
          </a:prstGeom>
        </p:spPr>
      </p:pic>
      <p:sp>
        <p:nvSpPr>
          <p:cNvPr id="10" name="TextBox 67"/>
          <p:cNvSpPr txBox="1">
            <a:spLocks noChangeArrowheads="1"/>
          </p:cNvSpPr>
          <p:nvPr/>
        </p:nvSpPr>
        <p:spPr bwMode="auto">
          <a:xfrm>
            <a:off x="6084167" y="6582849"/>
            <a:ext cx="30572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Presentation of the work done in front of citizens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9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07095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CURRENT ACTIVITIES </a:t>
            </a:r>
            <a:r>
              <a:rPr lang="en-IN" dirty="0" smtClean="0"/>
              <a:t>(</a:t>
            </a:r>
            <a:r>
              <a:rPr lang="gu-IN" dirty="0" smtClean="0"/>
              <a:t>ચાલુ</a:t>
            </a:r>
            <a:r>
              <a:rPr lang="en-US" dirty="0" smtClean="0"/>
              <a:t> </a:t>
            </a:r>
            <a:r>
              <a:rPr lang="gu-IN" dirty="0"/>
              <a:t>પ્રવૃત્તિઓ</a:t>
            </a:r>
            <a:r>
              <a:rPr lang="en-IN" dirty="0" smtClean="0"/>
              <a:t>)</a:t>
            </a:r>
            <a:endParaRPr lang="en-IN" sz="2000" dirty="0"/>
          </a:p>
        </p:txBody>
      </p:sp>
      <p:sp>
        <p:nvSpPr>
          <p:cNvPr id="12" name="Rectangle 11"/>
          <p:cNvSpPr/>
          <p:nvPr/>
        </p:nvSpPr>
        <p:spPr>
          <a:xfrm>
            <a:off x="683568" y="1340768"/>
            <a:ext cx="45719" cy="2854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706427" y="1988840"/>
            <a:ext cx="98525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06427" y="4149080"/>
            <a:ext cx="98525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/>
          <p:cNvSpPr txBox="1"/>
          <p:nvPr/>
        </p:nvSpPr>
        <p:spPr>
          <a:xfrm>
            <a:off x="1691680" y="395627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Formation of TVC and beginning of vendor survey</a:t>
            </a:r>
            <a:endParaRPr lang="en-IN" dirty="0"/>
          </a:p>
        </p:txBody>
      </p:sp>
      <p:sp>
        <p:nvSpPr>
          <p:cNvPr id="16" name="TextBox 15"/>
          <p:cNvSpPr txBox="1"/>
          <p:nvPr/>
        </p:nvSpPr>
        <p:spPr>
          <a:xfrm>
            <a:off x="1691680" y="17526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Study of the streets as public spaces</a:t>
            </a:r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1691681" y="464820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u-IN" sz="1600" dirty="0">
                <a:solidFill>
                  <a:srgbClr val="212121"/>
                </a:solidFill>
                <a:ea typeface="Times New Roman" panose="02020603050405020304" pitchFamily="18" charset="0"/>
              </a:rPr>
              <a:t>શહેરી લારીવાલાઓની સમિતિની રચના</a:t>
            </a:r>
            <a:r>
              <a:rPr lang="gu-IN" sz="1600" dirty="0">
                <a:solidFill>
                  <a:srgbClr val="212121"/>
                </a:solidFill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sz="1600" dirty="0">
                <a:solidFill>
                  <a:srgbClr val="212121"/>
                </a:solidFill>
                <a:ea typeface="Times New Roman" panose="02020603050405020304" pitchFamily="18" charset="0"/>
              </a:rPr>
              <a:t>અને</a:t>
            </a:r>
            <a:r>
              <a:rPr lang="gu-IN" sz="1600" dirty="0">
                <a:solidFill>
                  <a:srgbClr val="212121"/>
                </a:solidFill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sz="1600" dirty="0"/>
              <a:t>લારીવાળાઓનું  સર્વેક્ષણ</a:t>
            </a:r>
            <a:endParaRPr lang="en-IN" sz="1600" dirty="0"/>
          </a:p>
        </p:txBody>
      </p:sp>
      <p:sp>
        <p:nvSpPr>
          <p:cNvPr id="18" name="Rectangle 17"/>
          <p:cNvSpPr/>
          <p:nvPr/>
        </p:nvSpPr>
        <p:spPr>
          <a:xfrm>
            <a:off x="1691681" y="2351247"/>
            <a:ext cx="2962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 err="1">
                <a:solidFill>
                  <a:srgbClr val="212121"/>
                </a:solidFill>
                <a:ea typeface="Times New Roman" panose="02020603050405020304" pitchFamily="18" charset="0"/>
              </a:rPr>
              <a:t>જાહેર</a:t>
            </a:r>
            <a:r>
              <a:rPr lang="en-IN" sz="1600" dirty="0">
                <a:solidFill>
                  <a:srgbClr val="212121"/>
                </a:solidFill>
                <a:ea typeface="Times New Roman" panose="02020603050405020304" pitchFamily="18" charset="0"/>
              </a:rPr>
              <a:t> </a:t>
            </a:r>
            <a:r>
              <a:rPr lang="en-IN" sz="1600" dirty="0" err="1">
                <a:solidFill>
                  <a:srgbClr val="212121"/>
                </a:solidFill>
                <a:ea typeface="Times New Roman" panose="02020603050405020304" pitchFamily="18" charset="0"/>
              </a:rPr>
              <a:t>સ્થળો</a:t>
            </a:r>
            <a:r>
              <a:rPr lang="en-IN" sz="1600" dirty="0">
                <a:solidFill>
                  <a:srgbClr val="212121"/>
                </a:solidFill>
                <a:ea typeface="Times New Roman" panose="02020603050405020304" pitchFamily="18" charset="0"/>
              </a:rPr>
              <a:t> </a:t>
            </a:r>
            <a:r>
              <a:rPr lang="en-IN" sz="1600" dirty="0" err="1">
                <a:solidFill>
                  <a:srgbClr val="212121"/>
                </a:solidFill>
                <a:ea typeface="Times New Roman" panose="02020603050405020304" pitchFamily="18" charset="0"/>
              </a:rPr>
              <a:t>તરીકે</a:t>
            </a:r>
            <a:r>
              <a:rPr lang="en-IN" sz="1600" dirty="0">
                <a:solidFill>
                  <a:srgbClr val="212121"/>
                </a:solidFill>
                <a:ea typeface="Times New Roman" panose="02020603050405020304" pitchFamily="18" charset="0"/>
              </a:rPr>
              <a:t> </a:t>
            </a:r>
            <a:r>
              <a:rPr lang="en-IN" sz="1600" dirty="0" err="1">
                <a:solidFill>
                  <a:srgbClr val="212121"/>
                </a:solidFill>
                <a:ea typeface="Times New Roman" panose="02020603050405020304" pitchFamily="18" charset="0"/>
              </a:rPr>
              <a:t>શેરીઓમાં</a:t>
            </a:r>
            <a:r>
              <a:rPr lang="en-IN" sz="1600" dirty="0">
                <a:solidFill>
                  <a:srgbClr val="212121"/>
                </a:solidFill>
                <a:ea typeface="Times New Roman" panose="02020603050405020304" pitchFamily="18" charset="0"/>
              </a:rPr>
              <a:t> </a:t>
            </a:r>
            <a:r>
              <a:rPr lang="en-IN" sz="1600" dirty="0" err="1">
                <a:solidFill>
                  <a:srgbClr val="212121"/>
                </a:solidFill>
                <a:ea typeface="Times New Roman" panose="02020603050405020304" pitchFamily="18" charset="0"/>
              </a:rPr>
              <a:t>અભ્યાસ</a:t>
            </a:r>
            <a:endParaRPr lang="en-IN" sz="1600" dirty="0">
              <a:solidFill>
                <a:srgbClr val="212121"/>
              </a:solidFill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734014"/>
            <a:ext cx="4138427" cy="32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0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64943" y="338554"/>
            <a:ext cx="4879057" cy="2860766"/>
            <a:chOff x="1" y="164593"/>
            <a:chExt cx="8359004" cy="4901184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 rotWithShape="1"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4253" t="8979" r="22732" b="46188"/>
            <a:stretch/>
          </p:blipFill>
          <p:spPr bwMode="auto">
            <a:xfrm>
              <a:off x="1" y="164593"/>
              <a:ext cx="8359004" cy="490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4498848" y="2194561"/>
              <a:ext cx="1517904" cy="1509752"/>
            </a:xfrm>
            <a:prstGeom prst="ellipse">
              <a:avLst/>
            </a:prstGeom>
            <a:solidFill>
              <a:srgbClr val="FF0000">
                <a:alpha val="8000"/>
              </a:srgbClr>
            </a:solidFill>
            <a:ln w="444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86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5703">
            <a:off x="-131404" y="2049282"/>
            <a:ext cx="6970147" cy="4250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76853" y="2825592"/>
            <a:ext cx="116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JUBILEE GROUND</a:t>
            </a:r>
          </a:p>
        </p:txBody>
      </p:sp>
    </p:spTree>
    <p:extLst>
      <p:ext uri="{BB962C8B-B14F-4D97-AF65-F5344CB8AC3E}">
        <p14:creationId xmlns:p14="http://schemas.microsoft.com/office/powerpoint/2010/main" xmlns="" val="33573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052736"/>
            <a:ext cx="8640960" cy="534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NULM </a:t>
            </a:r>
            <a:r>
              <a:rPr lang="gu-IN" dirty="0">
                <a:latin typeface="Calibri" panose="020F0502020204030204" pitchFamily="34" charset="0"/>
                <a:ea typeface="Calibri" panose="020F0502020204030204" pitchFamily="34" charset="0"/>
              </a:rPr>
              <a:t>યોજનાના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 SUSV </a:t>
            </a:r>
            <a:r>
              <a:rPr lang="gu-IN" dirty="0">
                <a:latin typeface="Calibri" panose="020F0502020204030204" pitchFamily="34" charset="0"/>
                <a:ea typeface="Calibri" panose="020F0502020204030204" pitchFamily="34" charset="0"/>
              </a:rPr>
              <a:t>ઘટક શહેરી સ્થાનિક સરકારી સંસ્થાઓ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 (</a:t>
            </a:r>
            <a:r>
              <a:rPr lang="gu-IN" dirty="0">
                <a:latin typeface="Calibri" panose="020F0502020204030204" pitchFamily="34" charset="0"/>
                <a:ea typeface="Calibri" panose="020F0502020204030204" pitchFamily="34" charset="0"/>
              </a:rPr>
              <a:t>યુ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.</a:t>
            </a:r>
            <a:r>
              <a:rPr lang="gu-IN" dirty="0">
                <a:latin typeface="Calibri" panose="020F0502020204030204" pitchFamily="34" charset="0"/>
                <a:ea typeface="Calibri" panose="020F0502020204030204" pitchFamily="34" charset="0"/>
              </a:rPr>
              <a:t>એલ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.</a:t>
            </a:r>
            <a:r>
              <a:rPr lang="gu-IN" dirty="0">
                <a:latin typeface="Calibri" panose="020F0502020204030204" pitchFamily="34" charset="0"/>
                <a:ea typeface="Calibri" panose="020F0502020204030204" pitchFamily="34" charset="0"/>
              </a:rPr>
              <a:t>બી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.) </a:t>
            </a:r>
            <a:r>
              <a:rPr lang="gu-IN" dirty="0">
                <a:latin typeface="Calibri" panose="020F0502020204030204" pitchFamily="34" charset="0"/>
                <a:ea typeface="Calibri" panose="020F0502020204030204" pitchFamily="34" charset="0"/>
              </a:rPr>
              <a:t>દ્વારા શહેરમાં લારીવાળાઓ ની આજીવિકાના મુદ્દાઓને સંબોધવા માટેની  માર્ગદર્શિકાને સ્પષ્ટ કરે છે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. </a:t>
            </a:r>
            <a:r>
              <a:rPr lang="gu-IN" dirty="0">
                <a:latin typeface="Calibri" panose="020F0502020204030204" pitchFamily="34" charset="0"/>
                <a:ea typeface="Calibri" panose="020F0502020204030204" pitchFamily="34" charset="0"/>
              </a:rPr>
              <a:t>આ ઘટકનો ઉદ્દેશ નીચે પ્રમાણે છે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Shruti" panose="020B0502040204020203" pitchFamily="34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લારીવાળાઓનું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સર્વેક્ષણ</a:t>
            </a:r>
            <a:r>
              <a:rPr lang="gu-IN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અને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ઓળખ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કાર્ડનો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મુદ્દો</a:t>
            </a:r>
            <a:endParaRPr lang="en-US" dirty="0" smtClean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gu-IN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શહેરી લારીવાલાઓની સમિતિની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રચના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અને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તેમને સંગઠિત કરવા માટે શહેર નું આયોજન </a:t>
            </a:r>
            <a:endParaRPr lang="en-US" dirty="0" smtClean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શહેરમાં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વેન્ડિંગ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ઝોનનું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વિકાસ</a:t>
            </a:r>
            <a:endParaRPr lang="en-US" dirty="0" smtClean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તાલીમ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અને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કૌશલ્ય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વિકાસ</a:t>
            </a:r>
            <a:endParaRPr lang="en-US" dirty="0" smtClean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gu-IN" dirty="0">
                <a:latin typeface="Calibri" panose="020F0502020204030204" pitchFamily="34" charset="0"/>
                <a:ea typeface="Calibri" panose="020F0502020204030204" pitchFamily="34" charset="0"/>
              </a:rPr>
              <a:t>આર્થિક </a:t>
            </a:r>
            <a:r>
              <a:rPr lang="gu-IN" dirty="0" smtClean="0">
                <a:latin typeface="Calibri" panose="020F0502020204030204" pitchFamily="34" charset="0"/>
                <a:ea typeface="Calibri" panose="020F0502020204030204" pitchFamily="34" charset="0"/>
              </a:rPr>
              <a:t>સમાવેશ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વ્યવસાય માટે નાણા ની </a:t>
            </a:r>
            <a:r>
              <a:rPr lang="gu-IN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વ્યવસ્થા</a:t>
            </a:r>
            <a:endParaRPr lang="en-US" dirty="0" smtClean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સામાજિક સુરક્ષા માટેની યોજનાઓ સાથે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u-IN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જોડાણ</a:t>
            </a:r>
            <a:endParaRPr lang="en-IN" dirty="0">
              <a:effectLst/>
              <a:latin typeface="Calibri" panose="020F0502020204030204" pitchFamily="34" charset="0"/>
              <a:ea typeface="Calibri" panose="020F0502020204030204" pitchFamily="34" charset="0"/>
              <a:cs typeface="Shrut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2101052"/>
            <a:ext cx="7992888" cy="132794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715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538" y="819150"/>
            <a:ext cx="663892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715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TOWARDS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THE VISION- BHUJ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95400"/>
            <a:ext cx="4602196" cy="392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7755" y="11310"/>
            <a:ext cx="4616245" cy="684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715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5" name="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7948" y="338554"/>
            <a:ext cx="451427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WP_20150527_17_00_46_Pro.jpg" descr="C:\Users\Hunnar Shala\Desktop\Anupriya\WENDERS  MIGRNATS\WP_20150527_17_00_46_P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20"/>
          <a:stretch/>
        </p:blipFill>
        <p:spPr bwMode="auto">
          <a:xfrm>
            <a:off x="1367657" y="3789040"/>
            <a:ext cx="6016347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61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0397" t="16635" r="17381" b="8444"/>
          <a:stretch>
            <a:fillRect/>
          </a:stretch>
        </p:blipFill>
        <p:spPr bwMode="auto">
          <a:xfrm>
            <a:off x="0" y="-1"/>
            <a:ext cx="9144000" cy="688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43834" y="6673358"/>
            <a:ext cx="15001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Gill Sans MT" pitchFamily="34" charset="0"/>
              </a:rPr>
              <a:t>Pictures’ Source: Students of TISS</a:t>
            </a:r>
            <a:endParaRPr lang="en-IN" sz="6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04049" y="3366861"/>
            <a:ext cx="4141818" cy="34911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72679" y="366546"/>
            <a:ext cx="3554707" cy="2137656"/>
            <a:chOff x="5672679" y="260648"/>
            <a:chExt cx="3554707" cy="213765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672679" y="260648"/>
              <a:ext cx="3435531" cy="213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8060523" y="1994126"/>
              <a:ext cx="1166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JUBILEE GROUND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5680010" y="486716"/>
              <a:ext cx="2227684" cy="1306285"/>
            </a:xfrm>
            <a:custGeom>
              <a:avLst/>
              <a:gdLst>
                <a:gd name="connsiteX0" fmla="*/ 228600 w 3118757"/>
                <a:gd name="connsiteY0" fmla="*/ 0 h 1763485"/>
                <a:gd name="connsiteX1" fmla="*/ 1240972 w 3118757"/>
                <a:gd name="connsiteY1" fmla="*/ 391885 h 1763485"/>
                <a:gd name="connsiteX2" fmla="*/ 3118757 w 3118757"/>
                <a:gd name="connsiteY2" fmla="*/ 1191985 h 1763485"/>
                <a:gd name="connsiteX3" fmla="*/ 2922815 w 3118757"/>
                <a:gd name="connsiteY3" fmla="*/ 1763485 h 1763485"/>
                <a:gd name="connsiteX4" fmla="*/ 0 w 3118757"/>
                <a:gd name="connsiteY4" fmla="*/ 816428 h 1763485"/>
                <a:gd name="connsiteX5" fmla="*/ 228600 w 3118757"/>
                <a:gd name="connsiteY5" fmla="*/ 0 h 1763485"/>
                <a:gd name="connsiteX0" fmla="*/ 0 w 3118757"/>
                <a:gd name="connsiteY0" fmla="*/ 0 h 1828799"/>
                <a:gd name="connsiteX1" fmla="*/ 1240972 w 3118757"/>
                <a:gd name="connsiteY1" fmla="*/ 457199 h 1828799"/>
                <a:gd name="connsiteX2" fmla="*/ 3118757 w 3118757"/>
                <a:gd name="connsiteY2" fmla="*/ 1257299 h 1828799"/>
                <a:gd name="connsiteX3" fmla="*/ 2922815 w 3118757"/>
                <a:gd name="connsiteY3" fmla="*/ 1828799 h 1828799"/>
                <a:gd name="connsiteX4" fmla="*/ 0 w 3118757"/>
                <a:gd name="connsiteY4" fmla="*/ 881742 h 1828799"/>
                <a:gd name="connsiteX5" fmla="*/ 0 w 3118757"/>
                <a:gd name="connsiteY5" fmla="*/ 0 h 182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757" h="1828799">
                  <a:moveTo>
                    <a:pt x="0" y="0"/>
                  </a:moveTo>
                  <a:lnTo>
                    <a:pt x="1240972" y="457199"/>
                  </a:lnTo>
                  <a:lnTo>
                    <a:pt x="3118757" y="1257299"/>
                  </a:lnTo>
                  <a:lnTo>
                    <a:pt x="2922815" y="1828799"/>
                  </a:lnTo>
                  <a:lnTo>
                    <a:pt x="0" y="881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86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366861"/>
            <a:ext cx="4657195" cy="34928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962" y="366546"/>
            <a:ext cx="4750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વાસિમ</a:t>
            </a:r>
            <a:r>
              <a:rPr lang="en-US" b="1" dirty="0" smtClean="0"/>
              <a:t> </a:t>
            </a:r>
            <a:r>
              <a:rPr lang="en-US" b="1" dirty="0" err="1"/>
              <a:t>ખાન</a:t>
            </a:r>
            <a:r>
              <a:rPr lang="en-US" b="1" dirty="0"/>
              <a:t>, </a:t>
            </a:r>
            <a:r>
              <a:rPr lang="en-US" b="1" dirty="0" err="1"/>
              <a:t>પુરૂષ</a:t>
            </a:r>
            <a:r>
              <a:rPr lang="en-US" b="1" dirty="0"/>
              <a:t>, 27, </a:t>
            </a:r>
            <a:r>
              <a:rPr lang="en-US" b="1" dirty="0" err="1"/>
              <a:t>જીલ્લા</a:t>
            </a:r>
            <a:r>
              <a:rPr lang="en-US" b="1" dirty="0"/>
              <a:t> </a:t>
            </a:r>
            <a:r>
              <a:rPr lang="en-US" b="1" dirty="0" err="1"/>
              <a:t>રામપુર</a:t>
            </a:r>
            <a:r>
              <a:rPr lang="en-US" b="1" dirty="0"/>
              <a:t>, </a:t>
            </a:r>
            <a:r>
              <a:rPr lang="en-US" b="1" dirty="0" err="1"/>
              <a:t>ઉત્તર</a:t>
            </a:r>
            <a:r>
              <a:rPr lang="en-US" b="1" dirty="0"/>
              <a:t> </a:t>
            </a:r>
            <a:r>
              <a:rPr lang="en-US" b="1" dirty="0" err="1"/>
              <a:t>પ્રદેશ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46282" y="692696"/>
            <a:ext cx="59658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છ </a:t>
            </a:r>
            <a:r>
              <a:rPr lang="en-US" sz="1400" dirty="0" err="1" smtClean="0"/>
              <a:t>મહિનાપહેલાં</a:t>
            </a:r>
            <a:r>
              <a:rPr lang="en-US" sz="1400" dirty="0" smtClean="0"/>
              <a:t> </a:t>
            </a:r>
            <a:r>
              <a:rPr lang="en-US" sz="1400" dirty="0" err="1"/>
              <a:t>ભુજને</a:t>
            </a:r>
            <a:r>
              <a:rPr lang="en-US" sz="1400" dirty="0"/>
              <a:t> </a:t>
            </a:r>
            <a:r>
              <a:rPr lang="en-US" sz="1400" dirty="0" err="1"/>
              <a:t>ભુજમાં</a:t>
            </a:r>
            <a:r>
              <a:rPr lang="en-US" sz="1400" dirty="0"/>
              <a:t> </a:t>
            </a:r>
            <a:r>
              <a:rPr lang="en-US" sz="1400" dirty="0" err="1"/>
              <a:t>પ્રવેશવા</a:t>
            </a:r>
            <a:r>
              <a:rPr lang="en-US" sz="1400" dirty="0"/>
              <a:t> </a:t>
            </a:r>
            <a:r>
              <a:rPr lang="en-US" sz="1400" dirty="0" err="1"/>
              <a:t>માટે</a:t>
            </a:r>
            <a:r>
              <a:rPr lang="en-US" sz="1400" dirty="0"/>
              <a:t> </a:t>
            </a:r>
            <a:r>
              <a:rPr lang="en-US" sz="1400" dirty="0" err="1"/>
              <a:t>તેમના</a:t>
            </a:r>
            <a:r>
              <a:rPr lang="en-US" sz="1400" dirty="0"/>
              <a:t> </a:t>
            </a:r>
            <a:r>
              <a:rPr lang="en-US" sz="1400" dirty="0" err="1"/>
              <a:t>ભાઈ</a:t>
            </a:r>
            <a:r>
              <a:rPr lang="en-US" sz="1400" dirty="0"/>
              <a:t> </a:t>
            </a:r>
            <a:r>
              <a:rPr lang="en-US" sz="1400" dirty="0" err="1"/>
              <a:t>સાથે</a:t>
            </a:r>
            <a:r>
              <a:rPr lang="en-US" sz="1400" dirty="0"/>
              <a:t> </a:t>
            </a:r>
            <a:r>
              <a:rPr lang="en-US" sz="1400" dirty="0" err="1"/>
              <a:t>જોડાવા</a:t>
            </a:r>
            <a:r>
              <a:rPr lang="en-US" sz="1400" dirty="0"/>
              <a:t> </a:t>
            </a:r>
            <a:r>
              <a:rPr lang="en-US" sz="1400" dirty="0" err="1"/>
              <a:t>માટે</a:t>
            </a:r>
            <a:r>
              <a:rPr lang="en-US" sz="1400" dirty="0"/>
              <a:t> </a:t>
            </a:r>
            <a:r>
              <a:rPr lang="en-US" sz="1400" dirty="0" err="1"/>
              <a:t>ખસેડ્યો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તેમણે</a:t>
            </a:r>
            <a:r>
              <a:rPr lang="en-US" sz="1400" dirty="0"/>
              <a:t> </a:t>
            </a:r>
            <a:r>
              <a:rPr lang="en-US" sz="1400" dirty="0" err="1"/>
              <a:t>તેમના</a:t>
            </a:r>
            <a:r>
              <a:rPr lang="en-US" sz="1400" dirty="0"/>
              <a:t> </a:t>
            </a:r>
            <a:r>
              <a:rPr lang="en-US" sz="1400" dirty="0" err="1"/>
              <a:t>વિક્રેતા</a:t>
            </a:r>
            <a:r>
              <a:rPr lang="en-US" sz="1400" dirty="0"/>
              <a:t> </a:t>
            </a:r>
            <a:r>
              <a:rPr lang="en-US" sz="1400" dirty="0" err="1"/>
              <a:t>વ્યવસાય</a:t>
            </a:r>
            <a:r>
              <a:rPr lang="en-US" sz="1400" dirty="0"/>
              <a:t> </a:t>
            </a:r>
            <a:r>
              <a:rPr lang="en-US" sz="1400" dirty="0" err="1"/>
              <a:t>સાથે</a:t>
            </a:r>
            <a:r>
              <a:rPr lang="en-US" sz="1400" dirty="0"/>
              <a:t> </a:t>
            </a:r>
            <a:r>
              <a:rPr lang="en-US" sz="1400" dirty="0" err="1"/>
              <a:t>ભારતભરમાં</a:t>
            </a:r>
            <a:r>
              <a:rPr lang="en-US" sz="1400" dirty="0"/>
              <a:t> </a:t>
            </a:r>
            <a:r>
              <a:rPr lang="en-US" sz="1400" dirty="0" err="1"/>
              <a:t>પ્રવાસ</a:t>
            </a:r>
            <a:r>
              <a:rPr lang="en-US" sz="1400" dirty="0"/>
              <a:t> </a:t>
            </a:r>
            <a:r>
              <a:rPr lang="en-US" sz="1400" dirty="0" err="1"/>
              <a:t>કર્યો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/>
              <a:t> </a:t>
            </a:r>
            <a:r>
              <a:rPr lang="en-US" sz="1400" dirty="0" err="1"/>
              <a:t>અને</a:t>
            </a:r>
            <a:r>
              <a:rPr lang="en-US" sz="1400" dirty="0"/>
              <a:t> </a:t>
            </a:r>
            <a:r>
              <a:rPr lang="en-US" sz="1400" dirty="0" err="1"/>
              <a:t>તે</a:t>
            </a:r>
            <a:r>
              <a:rPr lang="en-US" sz="1400" dirty="0"/>
              <a:t> </a:t>
            </a:r>
            <a:r>
              <a:rPr lang="en-US" sz="1400" dirty="0" err="1"/>
              <a:t>જ્યાં</a:t>
            </a:r>
            <a:r>
              <a:rPr lang="en-US" sz="1400" dirty="0"/>
              <a:t> </a:t>
            </a:r>
            <a:r>
              <a:rPr lang="en-US" sz="1400" dirty="0" err="1"/>
              <a:t>મુસાફરીની</a:t>
            </a:r>
            <a:r>
              <a:rPr lang="en-US" sz="1400" dirty="0"/>
              <a:t> </a:t>
            </a:r>
            <a:r>
              <a:rPr lang="en-US" sz="1400" dirty="0" err="1"/>
              <a:t>તકો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/>
              <a:t> </a:t>
            </a:r>
            <a:r>
              <a:rPr lang="en-US" sz="1400" dirty="0" err="1"/>
              <a:t>ત્યાં</a:t>
            </a:r>
            <a:r>
              <a:rPr lang="en-US" sz="1400" dirty="0"/>
              <a:t> </a:t>
            </a:r>
            <a:r>
              <a:rPr lang="en-US" sz="1400" dirty="0" err="1"/>
              <a:t>જવા</a:t>
            </a:r>
            <a:r>
              <a:rPr lang="en-US" sz="1400" dirty="0"/>
              <a:t> </a:t>
            </a:r>
            <a:r>
              <a:rPr lang="en-US" sz="1400" dirty="0" err="1"/>
              <a:t>માટે</a:t>
            </a:r>
            <a:r>
              <a:rPr lang="en-US" sz="1400" dirty="0"/>
              <a:t> </a:t>
            </a:r>
            <a:r>
              <a:rPr lang="en-US" sz="1400" dirty="0" err="1"/>
              <a:t>તૈયાર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ગાદલા</a:t>
            </a:r>
            <a:r>
              <a:rPr lang="en-US" sz="1400" dirty="0"/>
              <a:t>, </a:t>
            </a:r>
            <a:r>
              <a:rPr lang="en-US" sz="1400" dirty="0" err="1"/>
              <a:t>કાગળ</a:t>
            </a:r>
            <a:r>
              <a:rPr lang="en-US" sz="1400" dirty="0"/>
              <a:t>, </a:t>
            </a:r>
            <a:r>
              <a:rPr lang="en-US" sz="1400" dirty="0" err="1"/>
              <a:t>પથારી</a:t>
            </a:r>
            <a:r>
              <a:rPr lang="en-US" sz="1400" dirty="0"/>
              <a:t> </a:t>
            </a:r>
            <a:r>
              <a:rPr lang="en-US" sz="1400" dirty="0" err="1"/>
              <a:t>અને</a:t>
            </a:r>
            <a:r>
              <a:rPr lang="en-US" sz="1400" dirty="0"/>
              <a:t> </a:t>
            </a:r>
            <a:r>
              <a:rPr lang="en-US" sz="1400" dirty="0" err="1"/>
              <a:t>ધાબળા</a:t>
            </a:r>
            <a:r>
              <a:rPr lang="en-US" sz="1400" dirty="0"/>
              <a:t> </a:t>
            </a:r>
            <a:r>
              <a:rPr lang="en-US" sz="1400" dirty="0" err="1"/>
              <a:t>વેચે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કર્મચારીઓ</a:t>
            </a:r>
            <a:r>
              <a:rPr lang="en-US" sz="1400" dirty="0"/>
              <a:t> 6-10 </a:t>
            </a:r>
            <a:r>
              <a:rPr lang="en-US" sz="1400" dirty="0" err="1"/>
              <a:t>લોકો</a:t>
            </a:r>
            <a:r>
              <a:rPr lang="en-US" sz="1400" dirty="0"/>
              <a:t>, </a:t>
            </a:r>
            <a:r>
              <a:rPr lang="en-US" sz="1400" dirty="0" err="1"/>
              <a:t>તેમના</a:t>
            </a:r>
            <a:r>
              <a:rPr lang="en-US" sz="1400" dirty="0"/>
              <a:t> </a:t>
            </a:r>
            <a:r>
              <a:rPr lang="en-US" sz="1400" dirty="0" err="1"/>
              <a:t>ખોરાક</a:t>
            </a:r>
            <a:r>
              <a:rPr lang="en-US" sz="1400" dirty="0"/>
              <a:t> </a:t>
            </a:r>
            <a:r>
              <a:rPr lang="en-US" sz="1400" dirty="0" err="1"/>
              <a:t>અને</a:t>
            </a:r>
            <a:r>
              <a:rPr lang="en-US" sz="1400" dirty="0"/>
              <a:t> </a:t>
            </a:r>
            <a:r>
              <a:rPr lang="en-US" sz="1400" dirty="0" err="1"/>
              <a:t>રહેઠાણને</a:t>
            </a:r>
            <a:r>
              <a:rPr lang="en-US" sz="1400" dirty="0"/>
              <a:t> </a:t>
            </a:r>
            <a:r>
              <a:rPr lang="en-US" sz="1400" dirty="0" err="1"/>
              <a:t>બાદ</a:t>
            </a:r>
            <a:r>
              <a:rPr lang="en-US" sz="1400" dirty="0"/>
              <a:t> </a:t>
            </a:r>
            <a:r>
              <a:rPr lang="en-US" sz="1400" dirty="0" err="1"/>
              <a:t>કરતા</a:t>
            </a:r>
            <a:r>
              <a:rPr lang="en-US" sz="1400" dirty="0"/>
              <a:t> </a:t>
            </a:r>
            <a:r>
              <a:rPr lang="en-US" sz="1400" dirty="0" err="1"/>
              <a:t>લગભગ</a:t>
            </a:r>
            <a:r>
              <a:rPr lang="en-US" sz="1400" dirty="0"/>
              <a:t> 6000 INR </a:t>
            </a:r>
            <a:r>
              <a:rPr lang="en-US" sz="1400" dirty="0" err="1"/>
              <a:t>ચૂકવે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ઉત્તર</a:t>
            </a:r>
            <a:r>
              <a:rPr lang="en-US" sz="1400" dirty="0"/>
              <a:t> </a:t>
            </a:r>
            <a:r>
              <a:rPr lang="en-US" sz="1400" dirty="0" err="1"/>
              <a:t>પ્રદેશના</a:t>
            </a:r>
            <a:r>
              <a:rPr lang="en-US" sz="1400" dirty="0"/>
              <a:t> </a:t>
            </a:r>
            <a:r>
              <a:rPr lang="en-US" sz="1400" dirty="0" err="1"/>
              <a:t>ગામડાઓમાં</a:t>
            </a:r>
            <a:r>
              <a:rPr lang="en-US" sz="1400" dirty="0"/>
              <a:t> </a:t>
            </a:r>
            <a:r>
              <a:rPr lang="en-US" sz="1400" dirty="0" err="1"/>
              <a:t>મહિલાઓ</a:t>
            </a:r>
            <a:r>
              <a:rPr lang="en-US" sz="1400" dirty="0"/>
              <a:t> </a:t>
            </a:r>
            <a:r>
              <a:rPr lang="en-US" sz="1400" dirty="0" err="1"/>
              <a:t>દ્વારા</a:t>
            </a:r>
            <a:r>
              <a:rPr lang="en-US" sz="1400" dirty="0"/>
              <a:t> </a:t>
            </a:r>
            <a:r>
              <a:rPr lang="en-US" sz="1400" dirty="0" err="1"/>
              <a:t>ઉત્પાદિત</a:t>
            </a:r>
            <a:r>
              <a:rPr lang="en-US" sz="1400" dirty="0"/>
              <a:t> </a:t>
            </a:r>
            <a:r>
              <a:rPr lang="en-US" sz="1400" dirty="0" err="1"/>
              <a:t>મોટા</a:t>
            </a:r>
            <a:r>
              <a:rPr lang="en-US" sz="1400" dirty="0"/>
              <a:t> </a:t>
            </a:r>
            <a:r>
              <a:rPr lang="en-US" sz="1400" dirty="0" err="1"/>
              <a:t>ભાગના</a:t>
            </a:r>
            <a:r>
              <a:rPr lang="en-US" sz="1400" dirty="0"/>
              <a:t> </a:t>
            </a:r>
            <a:r>
              <a:rPr lang="en-US" sz="1400" dirty="0" err="1"/>
              <a:t>સ્ટોક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7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7504" y="476672"/>
            <a:ext cx="3681881" cy="29647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3928" y="476672"/>
            <a:ext cx="5220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અરવિંદ</a:t>
            </a:r>
            <a:r>
              <a:rPr lang="en-US" b="1" dirty="0" smtClean="0"/>
              <a:t> </a:t>
            </a:r>
            <a:r>
              <a:rPr lang="en-US" b="1" dirty="0" err="1"/>
              <a:t>કરિક્યા</a:t>
            </a:r>
            <a:r>
              <a:rPr lang="en-US" b="1" dirty="0"/>
              <a:t>, </a:t>
            </a:r>
            <a:r>
              <a:rPr lang="en-US" b="1" dirty="0" err="1"/>
              <a:t>પુરૂષ</a:t>
            </a:r>
            <a:r>
              <a:rPr lang="en-US" b="1" dirty="0"/>
              <a:t>, 19, </a:t>
            </a:r>
            <a:r>
              <a:rPr lang="en-US" b="1" dirty="0" err="1"/>
              <a:t>દક્ષિણ</a:t>
            </a:r>
            <a:r>
              <a:rPr lang="en-US" b="1" dirty="0"/>
              <a:t> </a:t>
            </a:r>
            <a:r>
              <a:rPr lang="en-US" b="1" dirty="0" err="1"/>
              <a:t>ગુજરાત</a:t>
            </a:r>
            <a:endParaRPr lang="en-US" b="1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છેલ્લા</a:t>
            </a:r>
            <a:r>
              <a:rPr lang="en-US" sz="1400" dirty="0"/>
              <a:t> 5 </a:t>
            </a:r>
            <a:r>
              <a:rPr lang="en-US" sz="1400" dirty="0" err="1" smtClean="0"/>
              <a:t>વર્ષથ</a:t>
            </a:r>
            <a:r>
              <a:rPr lang="en-US" sz="1400" dirty="0" smtClean="0"/>
              <a:t> </a:t>
            </a:r>
            <a:r>
              <a:rPr lang="en-US" sz="1400" dirty="0" err="1"/>
              <a:t>ભુજમાં</a:t>
            </a:r>
            <a:r>
              <a:rPr lang="en-US" sz="1400" dirty="0"/>
              <a:t> </a:t>
            </a:r>
            <a:r>
              <a:rPr lang="en-US" sz="1400" dirty="0" err="1"/>
              <a:t>રહેવું</a:t>
            </a:r>
            <a:r>
              <a:rPr lang="en-US" sz="14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તેના</a:t>
            </a:r>
            <a:r>
              <a:rPr lang="en-US" sz="1400" dirty="0"/>
              <a:t> </a:t>
            </a:r>
            <a:r>
              <a:rPr lang="en-US" sz="1400" dirty="0" err="1"/>
              <a:t>કાકા</a:t>
            </a:r>
            <a:r>
              <a:rPr lang="en-US" sz="1400" dirty="0"/>
              <a:t> </a:t>
            </a:r>
            <a:r>
              <a:rPr lang="en-US" sz="1400" dirty="0" err="1"/>
              <a:t>સાથે</a:t>
            </a:r>
            <a:r>
              <a:rPr lang="en-US" sz="1400" dirty="0"/>
              <a:t> 12 </a:t>
            </a:r>
            <a:r>
              <a:rPr lang="en-US" sz="1400" dirty="0" err="1"/>
              <a:t>પર</a:t>
            </a:r>
            <a:r>
              <a:rPr lang="en-US" sz="1400" dirty="0"/>
              <a:t> </a:t>
            </a:r>
            <a:r>
              <a:rPr lang="en-US" sz="1400" dirty="0" err="1"/>
              <a:t>વેન્ડિંગ</a:t>
            </a:r>
            <a:r>
              <a:rPr lang="en-US" sz="1400" dirty="0"/>
              <a:t> </a:t>
            </a:r>
            <a:r>
              <a:rPr lang="en-US" sz="1400" dirty="0" err="1"/>
              <a:t>શરૂ</a:t>
            </a:r>
            <a:r>
              <a:rPr lang="en-US" sz="1400" dirty="0"/>
              <a:t> </a:t>
            </a:r>
            <a:r>
              <a:rPr lang="en-US" sz="1400" dirty="0" err="1"/>
              <a:t>કર્યું</a:t>
            </a:r>
            <a:r>
              <a:rPr lang="en-US" sz="1400" dirty="0"/>
              <a:t> </a:t>
            </a:r>
            <a:r>
              <a:rPr lang="en-US" sz="1400" dirty="0" err="1"/>
              <a:t>અને</a:t>
            </a:r>
            <a:r>
              <a:rPr lang="en-US" sz="1400" dirty="0"/>
              <a:t> </a:t>
            </a:r>
            <a:r>
              <a:rPr lang="en-US" sz="1400" dirty="0" err="1"/>
              <a:t>હવે</a:t>
            </a:r>
            <a:r>
              <a:rPr lang="en-US" sz="1400" dirty="0"/>
              <a:t> </a:t>
            </a:r>
            <a:r>
              <a:rPr lang="en-US" sz="1400" dirty="0" err="1"/>
              <a:t>તેના</a:t>
            </a:r>
            <a:r>
              <a:rPr lang="en-US" sz="1400" dirty="0"/>
              <a:t> </a:t>
            </a:r>
            <a:r>
              <a:rPr lang="en-US" sz="1400" dirty="0" err="1"/>
              <a:t>વેપારની</a:t>
            </a:r>
            <a:r>
              <a:rPr lang="en-US" sz="1400" dirty="0"/>
              <a:t> </a:t>
            </a:r>
            <a:r>
              <a:rPr lang="en-US" sz="1400" dirty="0" err="1"/>
              <a:t>તમામ</a:t>
            </a:r>
            <a:r>
              <a:rPr lang="en-US" sz="1400" dirty="0"/>
              <a:t> </a:t>
            </a:r>
            <a:r>
              <a:rPr lang="en-US" sz="1400" dirty="0" err="1"/>
              <a:t>યુક્તિઓ</a:t>
            </a:r>
            <a:r>
              <a:rPr lang="en-US" sz="1400" dirty="0"/>
              <a:t> </a:t>
            </a:r>
            <a:r>
              <a:rPr lang="en-US" sz="1400" dirty="0" err="1"/>
              <a:t>જાણે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શિયાળા</a:t>
            </a:r>
            <a:r>
              <a:rPr lang="en-US" sz="1400" dirty="0"/>
              <a:t> </a:t>
            </a:r>
            <a:r>
              <a:rPr lang="en-US" sz="1400" dirty="0" err="1"/>
              <a:t>દરમિયાન</a:t>
            </a:r>
            <a:r>
              <a:rPr lang="en-US" sz="1400" dirty="0"/>
              <a:t> </a:t>
            </a:r>
            <a:r>
              <a:rPr lang="en-US" sz="1400" dirty="0" err="1"/>
              <a:t>જ્યુબિલી</a:t>
            </a:r>
            <a:r>
              <a:rPr lang="en-US" sz="1400" dirty="0"/>
              <a:t> </a:t>
            </a:r>
            <a:r>
              <a:rPr lang="en-US" sz="1400" dirty="0" err="1"/>
              <a:t>સર્કલ</a:t>
            </a:r>
            <a:r>
              <a:rPr lang="en-US" sz="1400" dirty="0"/>
              <a:t> </a:t>
            </a:r>
            <a:r>
              <a:rPr lang="en-US" sz="1400" dirty="0" err="1"/>
              <a:t>નજીક</a:t>
            </a:r>
            <a:r>
              <a:rPr lang="en-US" sz="1400" dirty="0"/>
              <a:t> </a:t>
            </a:r>
            <a:r>
              <a:rPr lang="en-US" sz="1400" dirty="0" err="1"/>
              <a:t>જૂના</a:t>
            </a:r>
            <a:r>
              <a:rPr lang="en-US" sz="1400" dirty="0"/>
              <a:t> </a:t>
            </a:r>
            <a:r>
              <a:rPr lang="en-US" sz="1400" dirty="0" err="1"/>
              <a:t>ઊનીને</a:t>
            </a:r>
            <a:r>
              <a:rPr lang="en-US" sz="1400" dirty="0"/>
              <a:t> </a:t>
            </a:r>
            <a:r>
              <a:rPr lang="en-US" sz="1400" dirty="0" err="1"/>
              <a:t>વેચે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/>
              <a:t>, </a:t>
            </a:r>
            <a:r>
              <a:rPr lang="en-US" sz="1400" dirty="0" err="1"/>
              <a:t>પરંતુ</a:t>
            </a:r>
            <a:r>
              <a:rPr lang="en-US" sz="1400" dirty="0"/>
              <a:t> </a:t>
            </a:r>
            <a:r>
              <a:rPr lang="en-US" sz="1400" dirty="0" err="1"/>
              <a:t>હમીરસર</a:t>
            </a:r>
            <a:r>
              <a:rPr lang="en-US" sz="1400" dirty="0"/>
              <a:t> </a:t>
            </a:r>
            <a:r>
              <a:rPr lang="en-US" sz="1400" dirty="0" err="1"/>
              <a:t>તળાવની</a:t>
            </a:r>
            <a:r>
              <a:rPr lang="en-US" sz="1400" dirty="0"/>
              <a:t> </a:t>
            </a:r>
            <a:r>
              <a:rPr lang="en-US" sz="1400" dirty="0" err="1"/>
              <a:t>પાસે</a:t>
            </a:r>
            <a:r>
              <a:rPr lang="en-US" sz="1400" dirty="0"/>
              <a:t> </a:t>
            </a:r>
            <a:r>
              <a:rPr lang="en-US" sz="1400" dirty="0" err="1"/>
              <a:t>એક</a:t>
            </a:r>
            <a:r>
              <a:rPr lang="en-US" sz="1400" dirty="0"/>
              <a:t> </a:t>
            </a:r>
            <a:r>
              <a:rPr lang="en-US" sz="1400" dirty="0" err="1"/>
              <a:t>વર્ષ</a:t>
            </a:r>
            <a:r>
              <a:rPr lang="en-US" sz="1400" dirty="0"/>
              <a:t> </a:t>
            </a:r>
            <a:r>
              <a:rPr lang="en-US" sz="1400" dirty="0" err="1"/>
              <a:t>પૂરું</a:t>
            </a:r>
            <a:r>
              <a:rPr lang="en-US" sz="1400" dirty="0"/>
              <a:t> </a:t>
            </a:r>
            <a:r>
              <a:rPr lang="en-US" sz="1400" dirty="0" err="1"/>
              <a:t>થવાનું</a:t>
            </a:r>
            <a:r>
              <a:rPr lang="en-US" sz="1400" dirty="0"/>
              <a:t> </a:t>
            </a:r>
            <a:r>
              <a:rPr lang="en-US" sz="1400" dirty="0" err="1"/>
              <a:t>વલણ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/>
              <a:t> </a:t>
            </a:r>
            <a:r>
              <a:rPr lang="en-US" sz="1400" dirty="0" err="1"/>
              <a:t>જ્યાં</a:t>
            </a:r>
            <a:r>
              <a:rPr lang="en-US" sz="1400" dirty="0"/>
              <a:t> </a:t>
            </a:r>
            <a:r>
              <a:rPr lang="en-US" sz="1400" dirty="0" err="1"/>
              <a:t>તે</a:t>
            </a:r>
            <a:r>
              <a:rPr lang="en-US" sz="1400" dirty="0"/>
              <a:t> </a:t>
            </a:r>
            <a:r>
              <a:rPr lang="en-US" sz="1400" dirty="0" err="1"/>
              <a:t>મહિલાના</a:t>
            </a:r>
            <a:r>
              <a:rPr lang="en-US" sz="1400" dirty="0"/>
              <a:t> </a:t>
            </a:r>
            <a:r>
              <a:rPr lang="en-US" sz="1400" dirty="0" err="1"/>
              <a:t>કપડાં</a:t>
            </a:r>
            <a:r>
              <a:rPr lang="en-US" sz="1400" dirty="0"/>
              <a:t> </a:t>
            </a:r>
            <a:r>
              <a:rPr lang="en-US" sz="1400" dirty="0" err="1"/>
              <a:t>વેચે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પીક</a:t>
            </a:r>
            <a:r>
              <a:rPr lang="en-US" sz="1400" dirty="0"/>
              <a:t> </a:t>
            </a:r>
            <a:r>
              <a:rPr lang="en-US" sz="1400" dirty="0" err="1"/>
              <a:t>સીઝન</a:t>
            </a:r>
            <a:r>
              <a:rPr lang="en-US" sz="1400" dirty="0"/>
              <a:t> </a:t>
            </a:r>
            <a:r>
              <a:rPr lang="en-US" sz="1400" dirty="0" err="1"/>
              <a:t>દરમિયાન</a:t>
            </a:r>
            <a:r>
              <a:rPr lang="en-US" sz="1400" dirty="0"/>
              <a:t> </a:t>
            </a:r>
            <a:r>
              <a:rPr lang="en-US" sz="1400" dirty="0" err="1"/>
              <a:t>લગભગ</a:t>
            </a:r>
            <a:r>
              <a:rPr lang="en-US" sz="1400" dirty="0"/>
              <a:t> 10 </a:t>
            </a:r>
            <a:r>
              <a:rPr lang="en-US" sz="1400" dirty="0" err="1"/>
              <a:t>લોકો</a:t>
            </a:r>
            <a:r>
              <a:rPr lang="en-US" sz="1400" dirty="0"/>
              <a:t> </a:t>
            </a:r>
            <a:r>
              <a:rPr lang="en-US" sz="1400" dirty="0" err="1"/>
              <a:t>રોજગારી</a:t>
            </a:r>
            <a:r>
              <a:rPr lang="en-US" sz="1400" dirty="0"/>
              <a:t> </a:t>
            </a:r>
            <a:r>
              <a:rPr lang="en-US" sz="1400" dirty="0" err="1"/>
              <a:t>આપે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રાજકોટ</a:t>
            </a:r>
            <a:r>
              <a:rPr lang="en-US" sz="1400" dirty="0"/>
              <a:t> </a:t>
            </a:r>
            <a:r>
              <a:rPr lang="en-US" sz="1400" dirty="0" err="1"/>
              <a:t>અને</a:t>
            </a:r>
            <a:r>
              <a:rPr lang="en-US" sz="1400" dirty="0"/>
              <a:t> </a:t>
            </a:r>
            <a:r>
              <a:rPr lang="en-US" sz="1400" dirty="0" err="1"/>
              <a:t>અમદાવાદમાં</a:t>
            </a:r>
            <a:r>
              <a:rPr lang="en-US" sz="1400" dirty="0"/>
              <a:t> </a:t>
            </a:r>
            <a:r>
              <a:rPr lang="en-US" sz="1400" dirty="0" err="1"/>
              <a:t>કામ</a:t>
            </a:r>
            <a:r>
              <a:rPr lang="en-US" sz="1400" dirty="0"/>
              <a:t> </a:t>
            </a:r>
            <a:r>
              <a:rPr lang="en-US" sz="1400" dirty="0" err="1"/>
              <a:t>કર્યું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મૂંઝવણને</a:t>
            </a:r>
            <a:r>
              <a:rPr lang="en-US" sz="1400" dirty="0"/>
              <a:t> </a:t>
            </a:r>
            <a:r>
              <a:rPr lang="en-US" sz="1400" dirty="0" err="1"/>
              <a:t>કારણે</a:t>
            </a:r>
            <a:r>
              <a:rPr lang="en-US" sz="1400" dirty="0"/>
              <a:t> </a:t>
            </a:r>
            <a:r>
              <a:rPr lang="en-US" sz="1400" dirty="0" err="1"/>
              <a:t>એક</a:t>
            </a:r>
            <a:r>
              <a:rPr lang="en-US" sz="1400" dirty="0"/>
              <a:t> </a:t>
            </a:r>
            <a:r>
              <a:rPr lang="en-US" sz="1400" dirty="0" err="1"/>
              <a:t>લાખને</a:t>
            </a:r>
            <a:r>
              <a:rPr lang="en-US" sz="1400" dirty="0"/>
              <a:t> </a:t>
            </a:r>
            <a:r>
              <a:rPr lang="en-US" sz="1400" dirty="0" err="1"/>
              <a:t>નુકસાન</a:t>
            </a:r>
            <a:r>
              <a:rPr lang="en-US" sz="1400" dirty="0"/>
              <a:t> </a:t>
            </a:r>
            <a:r>
              <a:rPr lang="en-US" sz="1400" dirty="0" err="1"/>
              <a:t>થયું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દર</a:t>
            </a:r>
            <a:r>
              <a:rPr lang="en-US" sz="1400" dirty="0"/>
              <a:t> </a:t>
            </a:r>
            <a:r>
              <a:rPr lang="en-US" sz="1400" dirty="0" err="1"/>
              <a:t>મહિને</a:t>
            </a:r>
            <a:r>
              <a:rPr lang="en-US" sz="1400" dirty="0"/>
              <a:t> 15 </a:t>
            </a:r>
            <a:r>
              <a:rPr lang="en-US" sz="1400" dirty="0" err="1"/>
              <a:t>થી</a:t>
            </a:r>
            <a:r>
              <a:rPr lang="en-US" sz="1400" dirty="0"/>
              <a:t> 25 </a:t>
            </a:r>
            <a:r>
              <a:rPr lang="en-US" sz="1400" dirty="0" err="1"/>
              <a:t>કિ</a:t>
            </a:r>
            <a:r>
              <a:rPr lang="en-US" sz="1400" dirty="0"/>
              <a:t> </a:t>
            </a:r>
            <a:r>
              <a:rPr lang="en-US" sz="1400" dirty="0" err="1"/>
              <a:t>વચ્ચેની</a:t>
            </a:r>
            <a:r>
              <a:rPr lang="en-US" sz="1400" dirty="0"/>
              <a:t> </a:t>
            </a:r>
            <a:r>
              <a:rPr lang="en-US" sz="1400" dirty="0" err="1"/>
              <a:t>કમાણી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ભૂતકાળમાં</a:t>
            </a:r>
            <a:r>
              <a:rPr lang="en-US" sz="1400" dirty="0"/>
              <a:t> </a:t>
            </a:r>
            <a:r>
              <a:rPr lang="en-US" sz="1400" dirty="0" err="1"/>
              <a:t>એક</a:t>
            </a:r>
            <a:r>
              <a:rPr lang="en-US" sz="1400" dirty="0"/>
              <a:t> </a:t>
            </a:r>
            <a:r>
              <a:rPr lang="en-US" sz="1400" dirty="0" err="1"/>
              <a:t>મહિનાની</a:t>
            </a:r>
            <a:r>
              <a:rPr lang="en-US" sz="1400" dirty="0"/>
              <a:t> </a:t>
            </a:r>
            <a:r>
              <a:rPr lang="en-US" sz="1400" dirty="0" err="1"/>
              <a:t>અવધિ</a:t>
            </a:r>
            <a:r>
              <a:rPr lang="en-US" sz="1400" dirty="0"/>
              <a:t> </a:t>
            </a:r>
            <a:r>
              <a:rPr lang="en-US" sz="1400" dirty="0" err="1"/>
              <a:t>માટે</a:t>
            </a:r>
            <a:r>
              <a:rPr lang="en-US" sz="1400" dirty="0"/>
              <a:t> </a:t>
            </a:r>
            <a:r>
              <a:rPr lang="en-US" sz="1400" dirty="0" err="1"/>
              <a:t>સામનો</a:t>
            </a:r>
            <a:r>
              <a:rPr lang="en-US" sz="1400" dirty="0"/>
              <a:t> </a:t>
            </a:r>
            <a:r>
              <a:rPr lang="en-US" sz="1400" dirty="0" err="1"/>
              <a:t>કરવો</a:t>
            </a:r>
            <a:r>
              <a:rPr lang="en-US" sz="1400" dirty="0"/>
              <a:t> </a:t>
            </a:r>
            <a:r>
              <a:rPr lang="en-US" sz="1400" dirty="0" err="1"/>
              <a:t>પડ્યો</a:t>
            </a:r>
            <a:r>
              <a:rPr lang="en-US" sz="1400" dirty="0"/>
              <a:t> </a:t>
            </a:r>
            <a:r>
              <a:rPr lang="en-US" sz="1400" dirty="0" err="1"/>
              <a:t>હતો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2483768" y="3717032"/>
            <a:ext cx="4608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વસુબેન</a:t>
            </a:r>
            <a:r>
              <a:rPr lang="en-US" b="1" dirty="0"/>
              <a:t>, </a:t>
            </a:r>
            <a:r>
              <a:rPr lang="en-US" b="1" dirty="0" err="1"/>
              <a:t>સ્ત્રી</a:t>
            </a:r>
            <a:r>
              <a:rPr lang="en-US" b="1" dirty="0"/>
              <a:t>, 45, </a:t>
            </a:r>
            <a:r>
              <a:rPr lang="en-US" b="1" dirty="0" err="1"/>
              <a:t>દિલ્હી</a:t>
            </a:r>
            <a:endParaRPr lang="en-US" b="1" dirty="0"/>
          </a:p>
          <a:p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છેલ્લાં</a:t>
            </a:r>
            <a:r>
              <a:rPr lang="en-US" sz="1400" dirty="0"/>
              <a:t> 20 </a:t>
            </a:r>
            <a:r>
              <a:rPr lang="en-US" sz="1400" dirty="0" err="1"/>
              <a:t>વર્ષથી</a:t>
            </a:r>
            <a:r>
              <a:rPr lang="en-US" sz="1400" dirty="0"/>
              <a:t> </a:t>
            </a:r>
            <a:r>
              <a:rPr lang="en-US" sz="1400" dirty="0" err="1"/>
              <a:t>ભુજ</a:t>
            </a:r>
            <a:r>
              <a:rPr lang="en-US" sz="1400" dirty="0"/>
              <a:t> </a:t>
            </a:r>
            <a:r>
              <a:rPr lang="en-US" sz="1400" dirty="0" err="1"/>
              <a:t>સાથે</a:t>
            </a:r>
            <a:r>
              <a:rPr lang="en-US" sz="1400" dirty="0"/>
              <a:t> </a:t>
            </a:r>
            <a:r>
              <a:rPr lang="en-US" sz="1400" dirty="0" err="1"/>
              <a:t>આવે</a:t>
            </a:r>
            <a:r>
              <a:rPr lang="en-US" sz="1400" dirty="0"/>
              <a:t> </a:t>
            </a:r>
            <a:r>
              <a:rPr lang="en-US" sz="1400" dirty="0" err="1" smtClean="0"/>
              <a:t>છે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બહેનો</a:t>
            </a:r>
            <a:r>
              <a:rPr lang="en-US" sz="1400" dirty="0"/>
              <a:t>, </a:t>
            </a:r>
            <a:r>
              <a:rPr lang="en-US" sz="1400" dirty="0" err="1"/>
              <a:t>ભાઇ</a:t>
            </a:r>
            <a:r>
              <a:rPr lang="en-US" sz="1400" dirty="0"/>
              <a:t> </a:t>
            </a:r>
            <a:r>
              <a:rPr lang="en-US" sz="1400" dirty="0" err="1"/>
              <a:t>અને</a:t>
            </a:r>
            <a:r>
              <a:rPr lang="en-US" sz="1400" dirty="0"/>
              <a:t> </a:t>
            </a:r>
            <a:r>
              <a:rPr lang="en-US" sz="1400" dirty="0" err="1"/>
              <a:t>પુત્ર</a:t>
            </a:r>
            <a:r>
              <a:rPr lang="en-US" sz="1400" dirty="0"/>
              <a:t> </a:t>
            </a:r>
            <a:r>
              <a:rPr lang="en-US" sz="1400" dirty="0" err="1"/>
              <a:t>સાથે</a:t>
            </a:r>
            <a:r>
              <a:rPr lang="en-US" sz="1400" dirty="0"/>
              <a:t> </a:t>
            </a:r>
            <a:r>
              <a:rPr lang="en-US" sz="1400" dirty="0" err="1"/>
              <a:t>કૌટુંબિક</a:t>
            </a:r>
            <a:r>
              <a:rPr lang="en-US" sz="1400" dirty="0"/>
              <a:t> </a:t>
            </a:r>
            <a:r>
              <a:rPr lang="en-US" sz="1400" dirty="0" err="1"/>
              <a:t>વ્યવસાયમાં</a:t>
            </a:r>
            <a:r>
              <a:rPr lang="en-US" sz="1400" dirty="0"/>
              <a:t> </a:t>
            </a:r>
            <a:r>
              <a:rPr lang="en-US" sz="1400" dirty="0" err="1"/>
              <a:t>કામ</a:t>
            </a:r>
            <a:r>
              <a:rPr lang="en-US" sz="1400" dirty="0"/>
              <a:t> </a:t>
            </a:r>
            <a:r>
              <a:rPr lang="en-US" sz="1400" dirty="0" err="1"/>
              <a:t>કરે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હાજીર</a:t>
            </a:r>
            <a:r>
              <a:rPr lang="en-US" sz="1400" dirty="0"/>
              <a:t> </a:t>
            </a:r>
            <a:r>
              <a:rPr lang="en-US" sz="1400" dirty="0" err="1"/>
              <a:t>કા</a:t>
            </a:r>
            <a:r>
              <a:rPr lang="en-US" sz="1400" dirty="0"/>
              <a:t> </a:t>
            </a:r>
            <a:r>
              <a:rPr lang="en-US" sz="1400" dirty="0" err="1"/>
              <a:t>મેલા</a:t>
            </a:r>
            <a:r>
              <a:rPr lang="en-US" sz="1400" dirty="0"/>
              <a:t> </a:t>
            </a:r>
            <a:r>
              <a:rPr lang="en-US" sz="1400" dirty="0" err="1"/>
              <a:t>પછી</a:t>
            </a:r>
            <a:r>
              <a:rPr lang="en-US" sz="1400" dirty="0"/>
              <a:t> 3 </a:t>
            </a:r>
            <a:r>
              <a:rPr lang="en-US" sz="1400" dirty="0" err="1"/>
              <a:t>મહિના</a:t>
            </a:r>
            <a:r>
              <a:rPr lang="en-US" sz="1400" dirty="0"/>
              <a:t> </a:t>
            </a:r>
            <a:r>
              <a:rPr lang="en-US" sz="1400" dirty="0" err="1"/>
              <a:t>માટે</a:t>
            </a:r>
            <a:r>
              <a:rPr lang="en-US" sz="1400" dirty="0"/>
              <a:t> </a:t>
            </a:r>
            <a:r>
              <a:rPr lang="en-US" sz="1400" dirty="0" err="1"/>
              <a:t>ભુજ</a:t>
            </a:r>
            <a:r>
              <a:rPr lang="en-US" sz="1400" dirty="0"/>
              <a:t> </a:t>
            </a:r>
            <a:r>
              <a:rPr lang="en-US" sz="1400" dirty="0" err="1"/>
              <a:t>આવે</a:t>
            </a:r>
            <a:r>
              <a:rPr lang="en-US" sz="1400" dirty="0"/>
              <a:t> </a:t>
            </a:r>
            <a:r>
              <a:rPr lang="en-US" sz="1400" dirty="0" err="1" smtClean="0"/>
              <a:t>છે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સનગ્લાસ</a:t>
            </a:r>
            <a:r>
              <a:rPr lang="en-US" sz="1400" dirty="0"/>
              <a:t> </a:t>
            </a:r>
            <a:r>
              <a:rPr lang="en-US" sz="1400" dirty="0" err="1"/>
              <a:t>અને</a:t>
            </a:r>
            <a:r>
              <a:rPr lang="en-US" sz="1400" dirty="0"/>
              <a:t> </a:t>
            </a:r>
            <a:r>
              <a:rPr lang="en-US" sz="1400" dirty="0" err="1"/>
              <a:t>કેપ્સ</a:t>
            </a:r>
            <a:r>
              <a:rPr lang="en-US" sz="1400" dirty="0"/>
              <a:t> </a:t>
            </a:r>
            <a:r>
              <a:rPr lang="en-US" sz="1400" dirty="0" err="1"/>
              <a:t>વેચે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r>
              <a:rPr lang="en-US" sz="1400" dirty="0"/>
              <a:t>, </a:t>
            </a:r>
            <a:r>
              <a:rPr lang="en-US" sz="1400" dirty="0" err="1"/>
              <a:t>માત્ર</a:t>
            </a:r>
            <a:r>
              <a:rPr lang="en-US" sz="1400" dirty="0"/>
              <a:t> </a:t>
            </a:r>
            <a:r>
              <a:rPr lang="en-US" sz="1400" dirty="0" err="1"/>
              <a:t>ઉનાળાના</a:t>
            </a:r>
            <a:r>
              <a:rPr lang="en-US" sz="1400" dirty="0"/>
              <a:t> </a:t>
            </a:r>
            <a:r>
              <a:rPr lang="en-US" sz="1400" dirty="0" err="1"/>
              <a:t>મહિનાઓ</a:t>
            </a:r>
            <a:r>
              <a:rPr lang="en-US" sz="1400" dirty="0"/>
              <a:t> </a:t>
            </a:r>
            <a:r>
              <a:rPr lang="en-US" sz="1400" dirty="0" err="1" smtClean="0"/>
              <a:t>માટે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વેન્ડિંગના</a:t>
            </a:r>
            <a:r>
              <a:rPr lang="en-US" sz="1400" dirty="0"/>
              <a:t> </a:t>
            </a:r>
            <a:r>
              <a:rPr lang="en-US" sz="1400" dirty="0" err="1"/>
              <a:t>સમગ્ર</a:t>
            </a:r>
            <a:r>
              <a:rPr lang="en-US" sz="1400" dirty="0"/>
              <a:t> </a:t>
            </a:r>
            <a:r>
              <a:rPr lang="en-US" sz="1400" dirty="0" err="1"/>
              <a:t>સમયગાળા</a:t>
            </a:r>
            <a:r>
              <a:rPr lang="en-US" sz="1400" dirty="0"/>
              <a:t> </a:t>
            </a:r>
            <a:r>
              <a:rPr lang="en-US" sz="1400" dirty="0" err="1"/>
              <a:t>માટે</a:t>
            </a:r>
            <a:r>
              <a:rPr lang="en-US" sz="1400" dirty="0"/>
              <a:t> </a:t>
            </a:r>
            <a:r>
              <a:rPr lang="en-US" sz="1400" dirty="0" err="1"/>
              <a:t>ફુટપાથ</a:t>
            </a:r>
            <a:r>
              <a:rPr lang="en-US" sz="1400" dirty="0"/>
              <a:t> </a:t>
            </a:r>
            <a:r>
              <a:rPr lang="en-US" sz="1400" dirty="0" err="1"/>
              <a:t>પરના</a:t>
            </a:r>
            <a:r>
              <a:rPr lang="en-US" sz="1400" dirty="0"/>
              <a:t> </a:t>
            </a:r>
            <a:r>
              <a:rPr lang="en-US" sz="1400" dirty="0" err="1" smtClean="0"/>
              <a:t>જીવન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તેના</a:t>
            </a:r>
            <a:r>
              <a:rPr lang="en-US" sz="1400" dirty="0"/>
              <a:t> </a:t>
            </a:r>
            <a:r>
              <a:rPr lang="en-US" sz="1400" dirty="0" err="1"/>
              <a:t>પુત્ર</a:t>
            </a:r>
            <a:r>
              <a:rPr lang="en-US" sz="1400" dirty="0"/>
              <a:t> </a:t>
            </a:r>
            <a:r>
              <a:rPr lang="en-US" sz="1400" dirty="0" err="1"/>
              <a:t>સાથે</a:t>
            </a:r>
            <a:r>
              <a:rPr lang="en-US" sz="1400" dirty="0"/>
              <a:t> </a:t>
            </a:r>
            <a:r>
              <a:rPr lang="en-US" sz="1400" dirty="0" err="1"/>
              <a:t>કામ</a:t>
            </a:r>
            <a:r>
              <a:rPr lang="en-US" sz="1400" dirty="0"/>
              <a:t> </a:t>
            </a:r>
            <a:r>
              <a:rPr lang="en-US" sz="1400" dirty="0" err="1"/>
              <a:t>કરે</a:t>
            </a:r>
            <a:r>
              <a:rPr lang="en-US" sz="1400" dirty="0"/>
              <a:t> </a:t>
            </a:r>
            <a:r>
              <a:rPr lang="en-US" sz="1400" dirty="0" err="1" smtClean="0"/>
              <a:t>છે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રાજકોટ</a:t>
            </a:r>
            <a:r>
              <a:rPr lang="en-US" sz="1400" dirty="0"/>
              <a:t> </a:t>
            </a:r>
            <a:r>
              <a:rPr lang="en-US" sz="1400" dirty="0" err="1"/>
              <a:t>અને</a:t>
            </a:r>
            <a:r>
              <a:rPr lang="en-US" sz="1400" dirty="0"/>
              <a:t> </a:t>
            </a:r>
            <a:r>
              <a:rPr lang="en-US" sz="1400" dirty="0" err="1"/>
              <a:t>અમદાવાદમાં</a:t>
            </a:r>
            <a:r>
              <a:rPr lang="en-US" sz="1400" dirty="0"/>
              <a:t> </a:t>
            </a:r>
            <a:r>
              <a:rPr lang="en-US" sz="1400" dirty="0" err="1"/>
              <a:t>કામ</a:t>
            </a:r>
            <a:r>
              <a:rPr lang="en-US" sz="1400" dirty="0"/>
              <a:t> </a:t>
            </a:r>
            <a:r>
              <a:rPr lang="en-US" sz="1400" dirty="0" err="1"/>
              <a:t>કર્યું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દર</a:t>
            </a:r>
            <a:r>
              <a:rPr lang="en-US" sz="1400" dirty="0"/>
              <a:t> </a:t>
            </a:r>
            <a:r>
              <a:rPr lang="en-US" sz="1400" dirty="0" err="1"/>
              <a:t>મહિને</a:t>
            </a:r>
            <a:r>
              <a:rPr lang="en-US" sz="1400" dirty="0"/>
              <a:t> 4.5-5 </a:t>
            </a:r>
            <a:r>
              <a:rPr lang="en-US" sz="1400" dirty="0" err="1"/>
              <a:t>કીનો</a:t>
            </a:r>
            <a:r>
              <a:rPr lang="en-US" sz="1400" dirty="0"/>
              <a:t> </a:t>
            </a:r>
            <a:r>
              <a:rPr lang="en-US" sz="1400" dirty="0" err="1"/>
              <a:t>નફો</a:t>
            </a:r>
            <a:r>
              <a:rPr lang="en-US" sz="1400" dirty="0"/>
              <a:t> </a:t>
            </a:r>
            <a:r>
              <a:rPr lang="en-US" sz="1400" dirty="0" err="1"/>
              <a:t>બનાવે</a:t>
            </a:r>
            <a:r>
              <a:rPr lang="en-US" sz="1400" dirty="0"/>
              <a:t> </a:t>
            </a:r>
            <a:r>
              <a:rPr lang="en-US" sz="1400" dirty="0" err="1"/>
              <a:t>છે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4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910" y="1514362"/>
            <a:ext cx="7004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Gill Sans MT" pitchFamily="34" charset="0"/>
              </a:rPr>
              <a:t>A street vendor/hawker is a person who offers goods for sale to the public at large </a:t>
            </a:r>
            <a:r>
              <a:rPr lang="en-US" sz="2400" i="1" dirty="0">
                <a:solidFill>
                  <a:srgbClr val="FF0000"/>
                </a:solidFill>
                <a:latin typeface="Gill Sans MT" pitchFamily="34" charset="0"/>
              </a:rPr>
              <a:t>without having a permanent structure/place</a:t>
            </a:r>
            <a:r>
              <a:rPr lang="en-US" sz="2400" i="1" dirty="0">
                <a:latin typeface="Gill Sans MT" pitchFamily="34" charset="0"/>
              </a:rPr>
              <a:t> for his activities. </a:t>
            </a:r>
            <a:endParaRPr lang="en-US" sz="2400" i="1" dirty="0" smtClean="0">
              <a:latin typeface="Gill Sans MT" pitchFamily="34" charset="0"/>
            </a:endParaRPr>
          </a:p>
          <a:p>
            <a:pPr algn="ctr"/>
            <a:endParaRPr lang="en-US" sz="2400" i="1" dirty="0">
              <a:latin typeface="Gill Sans MT" pitchFamily="34" charset="0"/>
            </a:endParaRPr>
          </a:p>
          <a:p>
            <a:pPr algn="ctr"/>
            <a:r>
              <a:rPr lang="en-US" sz="2400" i="1" dirty="0" smtClean="0">
                <a:latin typeface="Gill Sans MT" pitchFamily="34" charset="0"/>
              </a:rPr>
              <a:t>Some </a:t>
            </a:r>
            <a:r>
              <a:rPr lang="en-US" sz="2400" i="1" dirty="0">
                <a:latin typeface="Gill Sans MT" pitchFamily="34" charset="0"/>
              </a:rPr>
              <a:t>street vendors/hawkers are </a:t>
            </a:r>
            <a:r>
              <a:rPr lang="en-US" sz="2400" i="1" dirty="0">
                <a:solidFill>
                  <a:srgbClr val="FF0000"/>
                </a:solidFill>
                <a:latin typeface="Gill Sans MT" pitchFamily="34" charset="0"/>
              </a:rPr>
              <a:t>stationary</a:t>
            </a:r>
            <a:r>
              <a:rPr lang="en-US" sz="2400" i="1" dirty="0">
                <a:latin typeface="Gill Sans MT" pitchFamily="34" charset="0"/>
              </a:rPr>
              <a:t> in the sense that they occupy space on pavements or other public/private places while others are </a:t>
            </a:r>
            <a:r>
              <a:rPr lang="en-US" sz="2400" i="1" dirty="0">
                <a:solidFill>
                  <a:srgbClr val="FF0000"/>
                </a:solidFill>
                <a:latin typeface="Gill Sans MT" pitchFamily="34" charset="0"/>
              </a:rPr>
              <a:t>mobile</a:t>
            </a:r>
            <a:r>
              <a:rPr lang="en-US" sz="2400" i="1" dirty="0">
                <a:latin typeface="Gill Sans MT" pitchFamily="34" charset="0"/>
              </a:rPr>
              <a:t> in the sense that they move from place to place carrying their wares on push carts or baskets on their heads.</a:t>
            </a:r>
            <a:endParaRPr lang="en-IN" sz="2400" i="1" dirty="0"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60" y="2214554"/>
            <a:ext cx="107157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500" i="1" dirty="0">
                <a:latin typeface="Gill Sans MT" pitchFamily="34" charset="0"/>
              </a:rPr>
              <a:t>“</a:t>
            </a:r>
            <a:endParaRPr lang="en-IN" sz="12500" i="1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2430" y="2214554"/>
            <a:ext cx="107157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500" i="1" dirty="0">
                <a:latin typeface="Gill Sans MT" pitchFamily="34" charset="0"/>
              </a:rPr>
              <a:t>”</a:t>
            </a:r>
            <a:endParaRPr lang="en-IN" sz="12500" i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18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288" y="493504"/>
            <a:ext cx="7315200" cy="59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en-IN" sz="2000" dirty="0">
                <a:latin typeface="Gill Sans MT" pitchFamily="34" charset="0"/>
              </a:rPr>
              <a:t> It is estimated that there are about </a:t>
            </a:r>
            <a:r>
              <a:rPr lang="en-IN" sz="2000" dirty="0" smtClean="0">
                <a:solidFill>
                  <a:srgbClr val="FF0000"/>
                </a:solidFill>
                <a:latin typeface="Gill Sans MT" pitchFamily="34" charset="0"/>
              </a:rPr>
              <a:t>1 </a:t>
            </a:r>
            <a:r>
              <a:rPr lang="en-IN" sz="2000" dirty="0" err="1" smtClean="0">
                <a:solidFill>
                  <a:srgbClr val="FF0000"/>
                </a:solidFill>
                <a:latin typeface="Gill Sans MT" pitchFamily="34" charset="0"/>
              </a:rPr>
              <a:t>crore</a:t>
            </a:r>
            <a:r>
              <a:rPr lang="en-IN" sz="2000" dirty="0" smtClean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en-IN" sz="2000" dirty="0">
                <a:solidFill>
                  <a:srgbClr val="FF0000"/>
                </a:solidFill>
                <a:latin typeface="Gill Sans MT" pitchFamily="34" charset="0"/>
              </a:rPr>
              <a:t>vendors </a:t>
            </a:r>
            <a:r>
              <a:rPr lang="en-IN" sz="2000" dirty="0">
                <a:latin typeface="Gill Sans MT" pitchFamily="34" charset="0"/>
              </a:rPr>
              <a:t>in the country.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20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</a:t>
            </a:r>
            <a:r>
              <a:rPr lang="en-IN" sz="2000" dirty="0">
                <a:latin typeface="Gill Sans MT" pitchFamily="34" charset="0"/>
              </a:rPr>
              <a:t>NSSO (1993-94) estimates the proportion of street vendor population as follows: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</a:t>
            </a:r>
            <a:r>
              <a:rPr lang="en-IN" sz="2000" dirty="0">
                <a:latin typeface="Gill Sans MT" pitchFamily="34" charset="0"/>
              </a:rPr>
              <a:t>Urban Areas: </a:t>
            </a:r>
            <a:r>
              <a:rPr lang="en-IN" sz="2000" dirty="0">
                <a:solidFill>
                  <a:srgbClr val="FF0000"/>
                </a:solidFill>
                <a:latin typeface="Gill Sans MT" pitchFamily="34" charset="0"/>
              </a:rPr>
              <a:t>0.89%</a:t>
            </a:r>
            <a:r>
              <a:rPr lang="en-IN" sz="2000" dirty="0">
                <a:latin typeface="Gill Sans MT" pitchFamily="34" charset="0"/>
              </a:rPr>
              <a:t> of the population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</a:t>
            </a:r>
            <a:r>
              <a:rPr lang="en-IN" sz="2000" dirty="0">
                <a:latin typeface="Gill Sans MT" pitchFamily="34" charset="0"/>
              </a:rPr>
              <a:t>Rural Areas: 0.27% of the population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20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</a:t>
            </a:r>
            <a:r>
              <a:rPr lang="en-IN" sz="2000" dirty="0">
                <a:latin typeface="Gill Sans MT" pitchFamily="34" charset="0"/>
              </a:rPr>
              <a:t>On an average a vendor earns a meagre </a:t>
            </a:r>
            <a:r>
              <a:rPr lang="en-IN" sz="2000" dirty="0">
                <a:solidFill>
                  <a:srgbClr val="FF0000"/>
                </a:solidFill>
                <a:latin typeface="Gill Sans MT" pitchFamily="34" charset="0"/>
              </a:rPr>
              <a:t>Rs 40 to Rs 80 per day</a:t>
            </a:r>
            <a:r>
              <a:rPr lang="en-IN" sz="2000" dirty="0">
                <a:latin typeface="Gill Sans MT" pitchFamily="34" charset="0"/>
              </a:rPr>
              <a:t>.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20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A</a:t>
            </a:r>
            <a:r>
              <a:rPr lang="en-IN" sz="2000" dirty="0">
                <a:latin typeface="Gill Sans MT" pitchFamily="34" charset="0"/>
              </a:rPr>
              <a:t>bout to </a:t>
            </a:r>
            <a:r>
              <a:rPr lang="en-IN" sz="2000" dirty="0">
                <a:solidFill>
                  <a:srgbClr val="FF0000"/>
                </a:solidFill>
                <a:latin typeface="Gill Sans MT" pitchFamily="34" charset="0"/>
              </a:rPr>
              <a:t>10% to 20% </a:t>
            </a:r>
            <a:r>
              <a:rPr lang="en-IN" sz="2000" dirty="0">
                <a:latin typeface="Gill Sans MT" pitchFamily="34" charset="0"/>
              </a:rPr>
              <a:t>of vendors’ income goes to </a:t>
            </a:r>
            <a:r>
              <a:rPr lang="en-IN" sz="2000" dirty="0">
                <a:solidFill>
                  <a:srgbClr val="FF0000"/>
                </a:solidFill>
                <a:latin typeface="Gill Sans MT" pitchFamily="34" charset="0"/>
              </a:rPr>
              <a:t>bribes</a:t>
            </a:r>
            <a:r>
              <a:rPr lang="en-IN" sz="2000" dirty="0">
                <a:latin typeface="Gill Sans MT" pitchFamily="34" charset="0"/>
              </a:rPr>
              <a:t> and other such levies. 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20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There are studies that have stated that in addition to </a:t>
            </a:r>
            <a:r>
              <a:rPr lang="en-US" sz="2000" dirty="0">
                <a:solidFill>
                  <a:srgbClr val="FF0000"/>
                </a:solidFill>
                <a:latin typeface="Gill Sans MT" pitchFamily="34" charset="0"/>
              </a:rPr>
              <a:t>lack of social and economic security</a:t>
            </a:r>
            <a:r>
              <a:rPr lang="en-US" sz="2000" dirty="0">
                <a:latin typeface="Gill Sans MT" pitchFamily="34" charset="0"/>
              </a:rPr>
              <a:t>, there are several </a:t>
            </a:r>
            <a:r>
              <a:rPr lang="en-US" sz="2000" dirty="0">
                <a:solidFill>
                  <a:srgbClr val="FF0000"/>
                </a:solidFill>
                <a:latin typeface="Gill Sans MT" pitchFamily="34" charset="0"/>
              </a:rPr>
              <a:t>health related issues </a:t>
            </a:r>
            <a:r>
              <a:rPr lang="en-US" sz="2000" dirty="0">
                <a:latin typeface="Gill Sans MT" pitchFamily="34" charset="0"/>
              </a:rPr>
              <a:t>that are faced by vendors, which include the following: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Migraine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Hyper-acidity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Hyper-tension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>
                <a:latin typeface="Gill Sans MT" pitchFamily="34" charset="0"/>
              </a:rPr>
              <a:t> High blood pressure etc.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54320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Source:	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Sankaran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et al;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WEIGO Law Pilot Project on the Informal Economy- Street Vendors in India;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www.wiego.org; Accessed: 18/12/2016</a:t>
            </a:r>
          </a:p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	NASVI;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Statistics &amp; the Street Vendors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; www.nasvinet.org; Accessed: 18/12/2016</a:t>
            </a:r>
          </a:p>
        </p:txBody>
      </p:sp>
    </p:spTree>
    <p:extLst>
      <p:ext uri="{BB962C8B-B14F-4D97-AF65-F5344CB8AC3E}">
        <p14:creationId xmlns:p14="http://schemas.microsoft.com/office/powerpoint/2010/main" xmlns="" val="41143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rgbClr val="FF0000"/>
                </a:solidFill>
                <a:latin typeface="Gill Sans MT" pitchFamily="34" charset="0"/>
              </a:rPr>
              <a:t>WHO</a:t>
            </a:r>
            <a:r>
              <a:rPr lang="en-US" sz="1600" spc="300" dirty="0" smtClean="0">
                <a:solidFill>
                  <a:schemeClr val="bg1"/>
                </a:solidFill>
                <a:latin typeface="Gill Sans MT" pitchFamily="34" charset="0"/>
              </a:rPr>
              <a:t> ARE THEY? </a:t>
            </a:r>
            <a:endParaRPr lang="en-IN" sz="16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1779"/>
            <a:ext cx="91439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Source:	NASVI;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Statistics &amp; the Street Vendors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; www.nasvinet.org; Accessed: 18/12/2016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xmlns="" val="2623706505"/>
              </p:ext>
            </p:extLst>
          </p:nvPr>
        </p:nvGraphicFramePr>
        <p:xfrm>
          <a:off x="251520" y="548680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223795" y="6242447"/>
            <a:ext cx="683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 err="1" smtClean="0"/>
              <a:t>દિલ્લી</a:t>
            </a:r>
            <a:endParaRPr lang="en-IN" sz="1600" dirty="0"/>
          </a:p>
        </p:txBody>
      </p:sp>
      <p:sp>
        <p:nvSpPr>
          <p:cNvPr id="9" name="Rectangle 8"/>
          <p:cNvSpPr/>
          <p:nvPr/>
        </p:nvSpPr>
        <p:spPr>
          <a:xfrm>
            <a:off x="5868144" y="6242447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1600" dirty="0"/>
              <a:t>મુંબઈ</a:t>
            </a:r>
            <a:endParaRPr lang="en-IN" sz="1600" dirty="0"/>
          </a:p>
        </p:txBody>
      </p:sp>
      <p:sp>
        <p:nvSpPr>
          <p:cNvPr id="11" name="Rectangle 10"/>
          <p:cNvSpPr/>
          <p:nvPr/>
        </p:nvSpPr>
        <p:spPr>
          <a:xfrm>
            <a:off x="7482036" y="6242447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1600" dirty="0"/>
              <a:t>કોલકાતા</a:t>
            </a:r>
            <a:endParaRPr lang="en-IN" sz="1600" dirty="0"/>
          </a:p>
        </p:txBody>
      </p:sp>
      <p:sp>
        <p:nvSpPr>
          <p:cNvPr id="12" name="Rectangle 11"/>
          <p:cNvSpPr/>
          <p:nvPr/>
        </p:nvSpPr>
        <p:spPr>
          <a:xfrm>
            <a:off x="2579446" y="6242447"/>
            <a:ext cx="683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1600" dirty="0"/>
              <a:t>પટણા</a:t>
            </a:r>
            <a:endParaRPr lang="en-IN" sz="1600" dirty="0"/>
          </a:p>
        </p:txBody>
      </p:sp>
      <p:sp>
        <p:nvSpPr>
          <p:cNvPr id="13" name="Rectangle 12"/>
          <p:cNvSpPr/>
          <p:nvPr/>
        </p:nvSpPr>
        <p:spPr>
          <a:xfrm>
            <a:off x="755576" y="6242447"/>
            <a:ext cx="1056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u-IN" sz="1600" dirty="0"/>
              <a:t>અમદાવાદ</a:t>
            </a:r>
            <a:endParaRPr lang="en-IN" sz="1600" dirty="0"/>
          </a:p>
        </p:txBody>
      </p:sp>
      <p:sp>
        <p:nvSpPr>
          <p:cNvPr id="4" name="Rectangle 3"/>
          <p:cNvSpPr/>
          <p:nvPr/>
        </p:nvSpPr>
        <p:spPr>
          <a:xfrm>
            <a:off x="3579579" y="980728"/>
            <a:ext cx="198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 err="1"/>
              <a:t>અંદાજિત</a:t>
            </a:r>
            <a:r>
              <a:rPr lang="en-IN" sz="2000" dirty="0"/>
              <a:t> </a:t>
            </a:r>
            <a:r>
              <a:rPr lang="en-IN" sz="2000" dirty="0" err="1" smtClean="0"/>
              <a:t>રોજગાર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xmlns="" val="25012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1152</Words>
  <Application>Microsoft Office PowerPoint</Application>
  <PresentationFormat>On-screen Show (4:3)</PresentationFormat>
  <Paragraphs>286</Paragraphs>
  <Slides>40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Hunnarshala</dc:creator>
  <cp:lastModifiedBy>Admin</cp:lastModifiedBy>
  <cp:revision>118</cp:revision>
  <dcterms:created xsi:type="dcterms:W3CDTF">2016-07-18T13:22:34Z</dcterms:created>
  <dcterms:modified xsi:type="dcterms:W3CDTF">2017-05-13T09:17:13Z</dcterms:modified>
</cp:coreProperties>
</file>